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.xml" ContentType="application/vnd.openxmlformats-officedocument.presentationml.tags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4" r:id="rId1"/>
  </p:sldMasterIdLst>
  <p:notesMasterIdLst>
    <p:notesMasterId r:id="rId13"/>
  </p:notesMasterIdLst>
  <p:handoutMasterIdLst>
    <p:handoutMasterId r:id="rId14"/>
  </p:handoutMasterIdLst>
  <p:sldIdLst>
    <p:sldId id="267" r:id="rId2"/>
    <p:sldId id="327" r:id="rId3"/>
    <p:sldId id="312" r:id="rId4"/>
    <p:sldId id="325" r:id="rId5"/>
    <p:sldId id="322" r:id="rId6"/>
    <p:sldId id="323" r:id="rId7"/>
    <p:sldId id="320" r:id="rId8"/>
    <p:sldId id="326" r:id="rId9"/>
    <p:sldId id="324" r:id="rId10"/>
    <p:sldId id="321" r:id="rId11"/>
    <p:sldId id="280" r:id="rId12"/>
  </p:sldIdLst>
  <p:sldSz cx="9144000" cy="6858000" type="screen4x3"/>
  <p:notesSz cx="6805613" cy="9944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99"/>
    <a:srgbClr val="339966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032" autoAdjust="0"/>
    <p:restoredTop sz="94660"/>
  </p:normalViewPr>
  <p:slideViewPr>
    <p:cSldViewPr snapToGrid="0">
      <p:cViewPr varScale="1">
        <p:scale>
          <a:sx n="74" d="100"/>
          <a:sy n="74" d="100"/>
        </p:scale>
        <p:origin x="-141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15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5FD5EA6-3265-46A9-A721-96E1CAA2A4B5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9E0FAA5-38AA-4663-B466-F9A9D0F3777C}">
      <dgm:prSet phldrT="[Text]" custT="1"/>
      <dgm:spPr>
        <a:solidFill>
          <a:srgbClr val="FF6600"/>
        </a:solidFill>
      </dgm:spPr>
      <dgm:t>
        <a:bodyPr/>
        <a:lstStyle/>
        <a:p>
          <a:r>
            <a:rPr lang="en-US" sz="2400" dirty="0" smtClean="0"/>
            <a:t>Reduce risk</a:t>
          </a:r>
          <a:endParaRPr lang="en-US" sz="2400" dirty="0"/>
        </a:p>
      </dgm:t>
    </dgm:pt>
    <dgm:pt modelId="{1FE65FD2-F1B9-4943-A50A-55C693457923}" type="parTrans" cxnId="{76A38FF6-5A96-4FE5-A130-DFA800AD0342}">
      <dgm:prSet/>
      <dgm:spPr/>
      <dgm:t>
        <a:bodyPr/>
        <a:lstStyle/>
        <a:p>
          <a:endParaRPr lang="en-US"/>
        </a:p>
      </dgm:t>
    </dgm:pt>
    <dgm:pt modelId="{A3F9EFF2-EEAC-4F96-A5BF-3C3F6C5BFF60}" type="sibTrans" cxnId="{76A38FF6-5A96-4FE5-A130-DFA800AD0342}">
      <dgm:prSet/>
      <dgm:spPr/>
      <dgm:t>
        <a:bodyPr/>
        <a:lstStyle/>
        <a:p>
          <a:endParaRPr lang="en-US"/>
        </a:p>
      </dgm:t>
    </dgm:pt>
    <dgm:pt modelId="{298A1A15-F838-487E-954B-A1DB49173A9E}">
      <dgm:prSet phldrT="[Text]" custT="1"/>
      <dgm:spPr>
        <a:solidFill>
          <a:srgbClr val="FF6600">
            <a:alpha val="30000"/>
          </a:srgbClr>
        </a:solidFill>
      </dgm:spPr>
      <dgm:t>
        <a:bodyPr/>
        <a:lstStyle/>
        <a:p>
          <a:r>
            <a:rPr lang="en-US" sz="1400" dirty="0" smtClean="0"/>
            <a:t>reduce accident probability</a:t>
          </a:r>
          <a:endParaRPr lang="en-US" sz="1400" dirty="0"/>
        </a:p>
      </dgm:t>
    </dgm:pt>
    <dgm:pt modelId="{1690941D-0CEC-46EB-A08B-B315878ED8CD}" type="parTrans" cxnId="{0F0BB7EA-6164-46A2-BD01-94B230E11B7C}">
      <dgm:prSet/>
      <dgm:spPr/>
      <dgm:t>
        <a:bodyPr/>
        <a:lstStyle/>
        <a:p>
          <a:endParaRPr lang="en-US"/>
        </a:p>
      </dgm:t>
    </dgm:pt>
    <dgm:pt modelId="{2C70E943-E675-40FE-995C-ED5D5CC9D243}" type="sibTrans" cxnId="{0F0BB7EA-6164-46A2-BD01-94B230E11B7C}">
      <dgm:prSet/>
      <dgm:spPr/>
      <dgm:t>
        <a:bodyPr/>
        <a:lstStyle/>
        <a:p>
          <a:endParaRPr lang="en-US"/>
        </a:p>
      </dgm:t>
    </dgm:pt>
    <dgm:pt modelId="{13FDBD58-FC21-478A-B4F0-314BF425DFCA}">
      <dgm:prSet phldrT="[Text]" custT="1"/>
      <dgm:spPr>
        <a:solidFill>
          <a:srgbClr val="339966"/>
        </a:solidFill>
      </dgm:spPr>
      <dgm:t>
        <a:bodyPr/>
        <a:lstStyle/>
        <a:p>
          <a:r>
            <a:rPr lang="en-US" sz="2400" dirty="0" smtClean="0"/>
            <a:t>Reduce ship emissions</a:t>
          </a:r>
          <a:endParaRPr lang="en-US" sz="2400" dirty="0"/>
        </a:p>
      </dgm:t>
    </dgm:pt>
    <dgm:pt modelId="{AA279712-3D57-4767-808B-B99877EE79FA}" type="parTrans" cxnId="{1C227955-C553-40B8-86D3-CA62C9AAD73F}">
      <dgm:prSet/>
      <dgm:spPr/>
      <dgm:t>
        <a:bodyPr/>
        <a:lstStyle/>
        <a:p>
          <a:endParaRPr lang="en-US"/>
        </a:p>
      </dgm:t>
    </dgm:pt>
    <dgm:pt modelId="{A94F007A-BA51-4AF9-9BA4-5723731E6FE3}" type="sibTrans" cxnId="{1C227955-C553-40B8-86D3-CA62C9AAD73F}">
      <dgm:prSet/>
      <dgm:spPr/>
      <dgm:t>
        <a:bodyPr/>
        <a:lstStyle/>
        <a:p>
          <a:endParaRPr lang="en-US"/>
        </a:p>
      </dgm:t>
    </dgm:pt>
    <dgm:pt modelId="{E7BC96AB-EFF1-4900-9A2F-A9AF670F4994}">
      <dgm:prSet phldrT="[Text]" custT="1"/>
      <dgm:spPr>
        <a:solidFill>
          <a:srgbClr val="339966">
            <a:alpha val="30000"/>
          </a:srgbClr>
        </a:solidFill>
      </dgm:spPr>
      <dgm:t>
        <a:bodyPr/>
        <a:lstStyle/>
        <a:p>
          <a:r>
            <a:rPr lang="en-US" sz="1400" dirty="0" smtClean="0"/>
            <a:t>improve energy storage, distribution and on-board management</a:t>
          </a:r>
          <a:endParaRPr lang="en-US" sz="1400" dirty="0"/>
        </a:p>
      </dgm:t>
    </dgm:pt>
    <dgm:pt modelId="{FECF53F9-8339-450D-A2B0-B4A5B1572307}" type="parTrans" cxnId="{7C30534B-6537-47F6-B387-BB8BD800D9F4}">
      <dgm:prSet/>
      <dgm:spPr/>
      <dgm:t>
        <a:bodyPr/>
        <a:lstStyle/>
        <a:p>
          <a:endParaRPr lang="en-US"/>
        </a:p>
      </dgm:t>
    </dgm:pt>
    <dgm:pt modelId="{C5ABA74C-01BE-4B39-8832-1454663B3C12}" type="sibTrans" cxnId="{7C30534B-6537-47F6-B387-BB8BD800D9F4}">
      <dgm:prSet/>
      <dgm:spPr/>
      <dgm:t>
        <a:bodyPr/>
        <a:lstStyle/>
        <a:p>
          <a:endParaRPr lang="en-US"/>
        </a:p>
      </dgm:t>
    </dgm:pt>
    <dgm:pt modelId="{AC614DBB-33A2-4939-9EEB-1388F8269DCB}">
      <dgm:prSet phldrT="[Text]" custT="1"/>
      <dgm:spPr>
        <a:solidFill>
          <a:srgbClr val="006699"/>
        </a:solidFill>
      </dgm:spPr>
      <dgm:t>
        <a:bodyPr/>
        <a:lstStyle/>
        <a:p>
          <a:r>
            <a:rPr lang="en-US" sz="2400" dirty="0" smtClean="0"/>
            <a:t>Improve productivity</a:t>
          </a:r>
          <a:endParaRPr lang="en-US" sz="2400" dirty="0"/>
        </a:p>
      </dgm:t>
    </dgm:pt>
    <dgm:pt modelId="{A95301D1-86CD-4946-8CC9-2FC4B0D75B91}" type="parTrans" cxnId="{66EBCA9A-9905-46BB-B457-0FF001FDC0A7}">
      <dgm:prSet/>
      <dgm:spPr/>
      <dgm:t>
        <a:bodyPr/>
        <a:lstStyle/>
        <a:p>
          <a:endParaRPr lang="en-US"/>
        </a:p>
      </dgm:t>
    </dgm:pt>
    <dgm:pt modelId="{CC839748-02E8-4595-9407-91F2843D58A1}" type="sibTrans" cxnId="{66EBCA9A-9905-46BB-B457-0FF001FDC0A7}">
      <dgm:prSet/>
      <dgm:spPr/>
      <dgm:t>
        <a:bodyPr/>
        <a:lstStyle/>
        <a:p>
          <a:endParaRPr lang="en-US"/>
        </a:p>
      </dgm:t>
    </dgm:pt>
    <dgm:pt modelId="{6C9424EC-4BB7-4802-875B-631A724A3683}">
      <dgm:prSet phldrT="[Text]" custT="1"/>
      <dgm:spPr>
        <a:solidFill>
          <a:srgbClr val="006699">
            <a:alpha val="30000"/>
          </a:srgbClr>
        </a:solidFill>
      </dgm:spPr>
      <dgm:t>
        <a:bodyPr/>
        <a:lstStyle/>
        <a:p>
          <a:r>
            <a:rPr lang="en-US" sz="1400" dirty="0" smtClean="0"/>
            <a:t>simulate and automate ship assembly and outfitting </a:t>
          </a:r>
          <a:endParaRPr lang="en-US" sz="1400" dirty="0"/>
        </a:p>
      </dgm:t>
    </dgm:pt>
    <dgm:pt modelId="{CBE79ACE-CB82-43F3-863C-878953F79F57}" type="parTrans" cxnId="{6D3BFD8C-80C2-428C-A6C2-7F19194A9220}">
      <dgm:prSet/>
      <dgm:spPr/>
      <dgm:t>
        <a:bodyPr/>
        <a:lstStyle/>
        <a:p>
          <a:endParaRPr lang="en-US"/>
        </a:p>
      </dgm:t>
    </dgm:pt>
    <dgm:pt modelId="{AE618D4C-9142-48E6-819A-707339659C7A}" type="sibTrans" cxnId="{6D3BFD8C-80C2-428C-A6C2-7F19194A9220}">
      <dgm:prSet/>
      <dgm:spPr/>
      <dgm:t>
        <a:bodyPr/>
        <a:lstStyle/>
        <a:p>
          <a:endParaRPr lang="en-US"/>
        </a:p>
      </dgm:t>
    </dgm:pt>
    <dgm:pt modelId="{9A565BFF-00CC-4612-9DE6-549434FA75FF}">
      <dgm:prSet phldrT="[Text]" custT="1"/>
      <dgm:spPr>
        <a:solidFill>
          <a:srgbClr val="FF6600">
            <a:alpha val="30000"/>
          </a:srgbClr>
        </a:solidFill>
      </dgm:spPr>
      <dgm:t>
        <a:bodyPr/>
        <a:lstStyle/>
        <a:p>
          <a:r>
            <a:rPr lang="en-US" sz="1400" dirty="0" smtClean="0"/>
            <a:t>improve damage resilience of ships and systems</a:t>
          </a:r>
          <a:endParaRPr lang="en-US" sz="1400" dirty="0"/>
        </a:p>
      </dgm:t>
    </dgm:pt>
    <dgm:pt modelId="{3A7A34DA-B113-4E2E-B2B9-98F42D228D12}" type="parTrans" cxnId="{CA0D4B2F-9B31-4535-9AB0-5281B741B511}">
      <dgm:prSet/>
      <dgm:spPr/>
      <dgm:t>
        <a:bodyPr/>
        <a:lstStyle/>
        <a:p>
          <a:endParaRPr lang="en-US"/>
        </a:p>
      </dgm:t>
    </dgm:pt>
    <dgm:pt modelId="{8E9E5395-4A77-4F02-A4E7-E13B5BFE2429}" type="sibTrans" cxnId="{CA0D4B2F-9B31-4535-9AB0-5281B741B511}">
      <dgm:prSet/>
      <dgm:spPr/>
      <dgm:t>
        <a:bodyPr/>
        <a:lstStyle/>
        <a:p>
          <a:endParaRPr lang="en-US"/>
        </a:p>
      </dgm:t>
    </dgm:pt>
    <dgm:pt modelId="{288FF375-9258-4A47-B8AC-C5A0DC05361C}">
      <dgm:prSet phldrT="[Text]" custT="1"/>
      <dgm:spPr>
        <a:solidFill>
          <a:srgbClr val="FF6600">
            <a:alpha val="30000"/>
          </a:srgbClr>
        </a:solidFill>
      </dgm:spPr>
      <dgm:t>
        <a:bodyPr/>
        <a:lstStyle/>
        <a:p>
          <a:r>
            <a:rPr lang="en-US" sz="1400" dirty="0" smtClean="0"/>
            <a:t>improve life saving success</a:t>
          </a:r>
          <a:endParaRPr lang="en-US" sz="1400" dirty="0"/>
        </a:p>
      </dgm:t>
    </dgm:pt>
    <dgm:pt modelId="{36C04AA6-3B4E-43C2-8A6C-9E6FD42BFDCC}" type="parTrans" cxnId="{C6D46663-34F5-47A2-99BC-43B10BCA070C}">
      <dgm:prSet/>
      <dgm:spPr/>
      <dgm:t>
        <a:bodyPr/>
        <a:lstStyle/>
        <a:p>
          <a:endParaRPr lang="en-US"/>
        </a:p>
      </dgm:t>
    </dgm:pt>
    <dgm:pt modelId="{DF8C26E3-656A-4FDF-A72A-54D6965D1769}" type="sibTrans" cxnId="{C6D46663-34F5-47A2-99BC-43B10BCA070C}">
      <dgm:prSet/>
      <dgm:spPr/>
      <dgm:t>
        <a:bodyPr/>
        <a:lstStyle/>
        <a:p>
          <a:endParaRPr lang="en-US"/>
        </a:p>
      </dgm:t>
    </dgm:pt>
    <dgm:pt modelId="{27354D10-ED18-4341-8815-40A2F8455C6E}">
      <dgm:prSet phldrT="[Text]" custT="1"/>
      <dgm:spPr>
        <a:solidFill>
          <a:srgbClr val="FF6600">
            <a:alpha val="30000"/>
          </a:srgbClr>
        </a:solidFill>
      </dgm:spPr>
      <dgm:t>
        <a:bodyPr/>
        <a:lstStyle/>
        <a:p>
          <a:r>
            <a:rPr lang="en-US" sz="1400" dirty="0" smtClean="0"/>
            <a:t>contribute to modernizing the regulatory framework</a:t>
          </a:r>
          <a:endParaRPr lang="en-US" sz="1400" dirty="0"/>
        </a:p>
      </dgm:t>
    </dgm:pt>
    <dgm:pt modelId="{5EBDAE45-A745-4648-AE41-276A6A29DF23}" type="parTrans" cxnId="{A92A2935-E4D8-402F-9EDE-66A42EC41C6B}">
      <dgm:prSet/>
      <dgm:spPr/>
      <dgm:t>
        <a:bodyPr/>
        <a:lstStyle/>
        <a:p>
          <a:endParaRPr lang="en-US"/>
        </a:p>
      </dgm:t>
    </dgm:pt>
    <dgm:pt modelId="{5B336E01-7327-4C90-B4EF-BE43BB0FEABD}" type="sibTrans" cxnId="{A92A2935-E4D8-402F-9EDE-66A42EC41C6B}">
      <dgm:prSet/>
      <dgm:spPr/>
      <dgm:t>
        <a:bodyPr/>
        <a:lstStyle/>
        <a:p>
          <a:endParaRPr lang="en-US"/>
        </a:p>
      </dgm:t>
    </dgm:pt>
    <dgm:pt modelId="{FF42DD9C-A2A2-4B45-9CA0-DBFF6C67A78A}">
      <dgm:prSet phldrT="[Text]" custT="1"/>
      <dgm:spPr>
        <a:solidFill>
          <a:srgbClr val="339966">
            <a:alpha val="30000"/>
          </a:srgbClr>
        </a:solidFill>
      </dgm:spPr>
      <dgm:t>
        <a:bodyPr/>
        <a:lstStyle/>
        <a:p>
          <a:r>
            <a:rPr lang="en-US" sz="1400" dirty="0" smtClean="0"/>
            <a:t>reduce hull water resistance and ship motions</a:t>
          </a:r>
          <a:endParaRPr lang="en-US" sz="1400" dirty="0"/>
        </a:p>
      </dgm:t>
    </dgm:pt>
    <dgm:pt modelId="{ACF317CA-EDAD-401E-BEC5-2026F0D31551}" type="parTrans" cxnId="{9E598AE3-78CF-441C-A9D1-74219FBAD787}">
      <dgm:prSet/>
      <dgm:spPr/>
      <dgm:t>
        <a:bodyPr/>
        <a:lstStyle/>
        <a:p>
          <a:endParaRPr lang="en-US"/>
        </a:p>
      </dgm:t>
    </dgm:pt>
    <dgm:pt modelId="{66579DA8-DF8C-479A-A006-101D023BB5BF}" type="sibTrans" cxnId="{9E598AE3-78CF-441C-A9D1-74219FBAD787}">
      <dgm:prSet/>
      <dgm:spPr/>
      <dgm:t>
        <a:bodyPr/>
        <a:lstStyle/>
        <a:p>
          <a:endParaRPr lang="en-US"/>
        </a:p>
      </dgm:t>
    </dgm:pt>
    <dgm:pt modelId="{F6575731-03E2-4D90-9769-EB062E905A85}">
      <dgm:prSet phldrT="[Text]" custT="1"/>
      <dgm:spPr>
        <a:solidFill>
          <a:srgbClr val="339966">
            <a:alpha val="30000"/>
          </a:srgbClr>
        </a:solidFill>
      </dgm:spPr>
      <dgm:t>
        <a:bodyPr/>
        <a:lstStyle/>
        <a:p>
          <a:r>
            <a:rPr lang="en-US" sz="1400" dirty="0" smtClean="0"/>
            <a:t>improve propulsion systems and reduce underwater noise</a:t>
          </a:r>
          <a:endParaRPr lang="en-US" sz="1400" dirty="0"/>
        </a:p>
      </dgm:t>
    </dgm:pt>
    <dgm:pt modelId="{3F936A0F-C54F-4DA6-90B0-A523C04BA50F}" type="parTrans" cxnId="{84775DFD-FD1A-4475-8B84-9CE032DCE5D0}">
      <dgm:prSet/>
      <dgm:spPr/>
      <dgm:t>
        <a:bodyPr/>
        <a:lstStyle/>
        <a:p>
          <a:endParaRPr lang="en-US"/>
        </a:p>
      </dgm:t>
    </dgm:pt>
    <dgm:pt modelId="{0CDE7CA2-AA6C-4638-B28B-FFEF0A8469E0}" type="sibTrans" cxnId="{84775DFD-FD1A-4475-8B84-9CE032DCE5D0}">
      <dgm:prSet/>
      <dgm:spPr/>
      <dgm:t>
        <a:bodyPr/>
        <a:lstStyle/>
        <a:p>
          <a:endParaRPr lang="en-US"/>
        </a:p>
      </dgm:t>
    </dgm:pt>
    <dgm:pt modelId="{64B3B4F8-EE2E-4EF7-B67A-DE8B07D2074F}">
      <dgm:prSet phldrT="[Text]" custT="1"/>
      <dgm:spPr>
        <a:solidFill>
          <a:srgbClr val="339966">
            <a:alpha val="30000"/>
          </a:srgbClr>
        </a:solidFill>
      </dgm:spPr>
      <dgm:t>
        <a:bodyPr/>
        <a:lstStyle/>
        <a:p>
          <a:r>
            <a:rPr lang="en-US" sz="1400" dirty="0" smtClean="0"/>
            <a:t>reduce emissions through changes in power generation</a:t>
          </a:r>
          <a:endParaRPr lang="en-US" sz="1400" dirty="0"/>
        </a:p>
      </dgm:t>
    </dgm:pt>
    <dgm:pt modelId="{589B33A3-30A1-4F56-9824-25DC1F8D49F6}" type="parTrans" cxnId="{2205B8EE-14B5-46EE-ADD2-FDA549AC37A2}">
      <dgm:prSet/>
      <dgm:spPr/>
      <dgm:t>
        <a:bodyPr/>
        <a:lstStyle/>
        <a:p>
          <a:endParaRPr lang="en-US"/>
        </a:p>
      </dgm:t>
    </dgm:pt>
    <dgm:pt modelId="{7CCF9BEE-8529-4999-98A1-2C70F6E07307}" type="sibTrans" cxnId="{2205B8EE-14B5-46EE-ADD2-FDA549AC37A2}">
      <dgm:prSet/>
      <dgm:spPr/>
      <dgm:t>
        <a:bodyPr/>
        <a:lstStyle/>
        <a:p>
          <a:endParaRPr lang="en-US"/>
        </a:p>
      </dgm:t>
    </dgm:pt>
    <dgm:pt modelId="{1A58AF2F-3908-4F13-951E-6FD6BF0037DD}">
      <dgm:prSet phldrT="[Text]" custT="1"/>
      <dgm:spPr>
        <a:solidFill>
          <a:srgbClr val="339966">
            <a:alpha val="30000"/>
          </a:srgbClr>
        </a:solidFill>
      </dgm:spPr>
      <dgm:t>
        <a:bodyPr/>
        <a:lstStyle/>
        <a:p>
          <a:r>
            <a:rPr lang="en-US" sz="1400" dirty="0" smtClean="0"/>
            <a:t>improve flexibility of main engine plants</a:t>
          </a:r>
          <a:endParaRPr lang="en-US" sz="1400" dirty="0"/>
        </a:p>
      </dgm:t>
    </dgm:pt>
    <dgm:pt modelId="{E3C2AEBA-4C5E-47C9-889A-7FFCD67D3DB0}" type="parTrans" cxnId="{03D1976A-58E7-4262-885B-8764F4AFBB66}">
      <dgm:prSet/>
      <dgm:spPr/>
      <dgm:t>
        <a:bodyPr/>
        <a:lstStyle/>
        <a:p>
          <a:endParaRPr lang="en-US"/>
        </a:p>
      </dgm:t>
    </dgm:pt>
    <dgm:pt modelId="{E2C150E2-1377-4B44-944B-2B0496B6019B}" type="sibTrans" cxnId="{03D1976A-58E7-4262-885B-8764F4AFBB66}">
      <dgm:prSet/>
      <dgm:spPr/>
      <dgm:t>
        <a:bodyPr/>
        <a:lstStyle/>
        <a:p>
          <a:endParaRPr lang="en-US"/>
        </a:p>
      </dgm:t>
    </dgm:pt>
    <dgm:pt modelId="{6553D29D-7F71-4A0F-8F76-2568C466B3DC}">
      <dgm:prSet phldrT="[Text]" custT="1"/>
      <dgm:spPr>
        <a:solidFill>
          <a:srgbClr val="006699">
            <a:alpha val="30000"/>
          </a:srgbClr>
        </a:solidFill>
      </dgm:spPr>
      <dgm:t>
        <a:bodyPr/>
        <a:lstStyle/>
        <a:p>
          <a:r>
            <a:rPr lang="en-US" sz="1400" dirty="0" smtClean="0"/>
            <a:t>utilize novel materials</a:t>
          </a:r>
          <a:endParaRPr lang="en-US" sz="1400" dirty="0"/>
        </a:p>
      </dgm:t>
    </dgm:pt>
    <dgm:pt modelId="{EEA7C4C9-A67D-4A7E-A3E1-2349F57FFB9D}" type="parTrans" cxnId="{2DABCFA9-9620-49B5-8204-DB06E48EEB10}">
      <dgm:prSet/>
      <dgm:spPr/>
      <dgm:t>
        <a:bodyPr/>
        <a:lstStyle/>
        <a:p>
          <a:endParaRPr lang="en-US"/>
        </a:p>
      </dgm:t>
    </dgm:pt>
    <dgm:pt modelId="{F121FAE4-D79B-492B-8EB3-2C9FE2604BC6}" type="sibTrans" cxnId="{2DABCFA9-9620-49B5-8204-DB06E48EEB10}">
      <dgm:prSet/>
      <dgm:spPr/>
      <dgm:t>
        <a:bodyPr/>
        <a:lstStyle/>
        <a:p>
          <a:endParaRPr lang="en-US"/>
        </a:p>
      </dgm:t>
    </dgm:pt>
    <dgm:pt modelId="{E62DBD53-B2D0-4AE8-828E-FCD8E1C35EF7}">
      <dgm:prSet phldrT="[Text]" custT="1"/>
      <dgm:spPr>
        <a:solidFill>
          <a:srgbClr val="006699">
            <a:alpha val="30000"/>
          </a:srgbClr>
        </a:solidFill>
      </dgm:spPr>
      <dgm:t>
        <a:bodyPr/>
        <a:lstStyle/>
        <a:p>
          <a:r>
            <a:rPr lang="en-US" sz="1400" dirty="0" smtClean="0"/>
            <a:t>utilize integrated tools for fast optimization of ship design concepts</a:t>
          </a:r>
          <a:endParaRPr lang="en-US" sz="1400" dirty="0"/>
        </a:p>
      </dgm:t>
    </dgm:pt>
    <dgm:pt modelId="{1ED4328B-A36F-42E3-B189-AE9FEFD6695D}" type="parTrans" cxnId="{1CE2C923-F5DA-433C-904E-6B53D6C724BA}">
      <dgm:prSet/>
      <dgm:spPr/>
      <dgm:t>
        <a:bodyPr/>
        <a:lstStyle/>
        <a:p>
          <a:endParaRPr lang="en-US"/>
        </a:p>
      </dgm:t>
    </dgm:pt>
    <dgm:pt modelId="{FBAC18CD-550A-4AAD-82FB-BE6579E87B7A}" type="sibTrans" cxnId="{1CE2C923-F5DA-433C-904E-6B53D6C724BA}">
      <dgm:prSet/>
      <dgm:spPr/>
      <dgm:t>
        <a:bodyPr/>
        <a:lstStyle/>
        <a:p>
          <a:endParaRPr lang="en-US"/>
        </a:p>
      </dgm:t>
    </dgm:pt>
    <dgm:pt modelId="{908BCF58-535F-4717-8EFE-EB977E752F63}">
      <dgm:prSet phldrT="[Text]" custT="1"/>
      <dgm:spPr>
        <a:solidFill>
          <a:srgbClr val="006699">
            <a:alpha val="30000"/>
          </a:srgbClr>
        </a:solidFill>
      </dgm:spPr>
      <dgm:t>
        <a:bodyPr/>
        <a:lstStyle/>
        <a:p>
          <a:r>
            <a:rPr lang="en-US" sz="1400" dirty="0" smtClean="0"/>
            <a:t>embrace digitalization in ship production, operation and maintenance</a:t>
          </a:r>
          <a:endParaRPr lang="en-US" sz="1400" dirty="0"/>
        </a:p>
      </dgm:t>
    </dgm:pt>
    <dgm:pt modelId="{6CB600AF-98D6-4CAD-A76D-565EFAC4BF6C}" type="parTrans" cxnId="{8CE141B4-1E2F-4B3A-AE8E-E2FF5CF00F2A}">
      <dgm:prSet/>
      <dgm:spPr/>
      <dgm:t>
        <a:bodyPr/>
        <a:lstStyle/>
        <a:p>
          <a:endParaRPr lang="en-US"/>
        </a:p>
      </dgm:t>
    </dgm:pt>
    <dgm:pt modelId="{28EC1D68-8ACF-48F5-9377-D3BAEC14186C}" type="sibTrans" cxnId="{8CE141B4-1E2F-4B3A-AE8E-E2FF5CF00F2A}">
      <dgm:prSet/>
      <dgm:spPr/>
      <dgm:t>
        <a:bodyPr/>
        <a:lstStyle/>
        <a:p>
          <a:endParaRPr lang="en-US"/>
        </a:p>
      </dgm:t>
    </dgm:pt>
    <dgm:pt modelId="{D9FAC05C-3D53-4166-B8FD-74E76EDDC1BE}">
      <dgm:prSet phldrT="[Text]" custT="1"/>
      <dgm:spPr>
        <a:solidFill>
          <a:srgbClr val="006699">
            <a:alpha val="30000"/>
          </a:srgbClr>
        </a:solidFill>
      </dgm:spPr>
      <dgm:t>
        <a:bodyPr/>
        <a:lstStyle/>
        <a:p>
          <a:r>
            <a:rPr lang="en-US" sz="1400" dirty="0" smtClean="0"/>
            <a:t>utilize virtual vessel demonstrator to test new systems at ship level</a:t>
          </a:r>
          <a:endParaRPr lang="en-US" sz="1400" dirty="0"/>
        </a:p>
      </dgm:t>
    </dgm:pt>
    <dgm:pt modelId="{5EC22440-2FB1-4DB8-A024-609F2322F8E1}" type="parTrans" cxnId="{5F2F495F-ED46-42CB-B8B3-AD6B63C7A630}">
      <dgm:prSet/>
      <dgm:spPr/>
      <dgm:t>
        <a:bodyPr/>
        <a:lstStyle/>
        <a:p>
          <a:endParaRPr lang="en-US"/>
        </a:p>
      </dgm:t>
    </dgm:pt>
    <dgm:pt modelId="{3654BC21-3C73-4683-8EE8-FBE8BBED4A94}" type="sibTrans" cxnId="{5F2F495F-ED46-42CB-B8B3-AD6B63C7A630}">
      <dgm:prSet/>
      <dgm:spPr/>
      <dgm:t>
        <a:bodyPr/>
        <a:lstStyle/>
        <a:p>
          <a:endParaRPr lang="en-US"/>
        </a:p>
      </dgm:t>
    </dgm:pt>
    <dgm:pt modelId="{82C68AE7-CA34-483B-9041-1DA383E17951}" type="pres">
      <dgm:prSet presAssocID="{85FD5EA6-3265-46A9-A721-96E1CAA2A4B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B27660B-629C-41F7-9290-985E2E9A9B72}" type="pres">
      <dgm:prSet presAssocID="{C9E0FAA5-38AA-4663-B466-F9A9D0F3777C}" presName="linNode" presStyleCnt="0"/>
      <dgm:spPr/>
    </dgm:pt>
    <dgm:pt modelId="{DF834246-C2B5-413F-A424-3DB47D9A4646}" type="pres">
      <dgm:prSet presAssocID="{C9E0FAA5-38AA-4663-B466-F9A9D0F3777C}" presName="parentText" presStyleLbl="node1" presStyleIdx="0" presStyleCnt="3" custScaleX="7400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4C7B33-53C7-407C-8482-6DCEFD916F7B}" type="pres">
      <dgm:prSet presAssocID="{C9E0FAA5-38AA-4663-B466-F9A9D0F3777C}" presName="descendantText" presStyleLbl="alignAccFollowNode1" presStyleIdx="0" presStyleCnt="3" custScaleX="11646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AA8A15-58BF-434F-8439-6849B04D01F3}" type="pres">
      <dgm:prSet presAssocID="{A3F9EFF2-EEAC-4F96-A5BF-3C3F6C5BFF60}" presName="sp" presStyleCnt="0"/>
      <dgm:spPr/>
    </dgm:pt>
    <dgm:pt modelId="{86BE9E6E-0933-449B-85D7-AD852F0D98D1}" type="pres">
      <dgm:prSet presAssocID="{13FDBD58-FC21-478A-B4F0-314BF425DFCA}" presName="linNode" presStyleCnt="0"/>
      <dgm:spPr/>
    </dgm:pt>
    <dgm:pt modelId="{12FF749F-9038-4265-95A5-EC8F4930E052}" type="pres">
      <dgm:prSet presAssocID="{13FDBD58-FC21-478A-B4F0-314BF425DFCA}" presName="parentText" presStyleLbl="node1" presStyleIdx="1" presStyleCnt="3" custScaleX="7400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0E73ACB-4077-442A-9971-D660E34F8173}" type="pres">
      <dgm:prSet presAssocID="{13FDBD58-FC21-478A-B4F0-314BF425DFCA}" presName="descendantText" presStyleLbl="alignAccFollowNode1" presStyleIdx="1" presStyleCnt="3" custScaleX="11646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59BBE2-2380-4EA0-A73A-F244D4B8122B}" type="pres">
      <dgm:prSet presAssocID="{A94F007A-BA51-4AF9-9BA4-5723731E6FE3}" presName="sp" presStyleCnt="0"/>
      <dgm:spPr/>
    </dgm:pt>
    <dgm:pt modelId="{0B452890-025D-429E-BBFF-D44BB42845C5}" type="pres">
      <dgm:prSet presAssocID="{AC614DBB-33A2-4939-9EEB-1388F8269DCB}" presName="linNode" presStyleCnt="0"/>
      <dgm:spPr/>
    </dgm:pt>
    <dgm:pt modelId="{BCA9E7EA-2F3F-41EC-909C-7A2D9E4E01A5}" type="pres">
      <dgm:prSet presAssocID="{AC614DBB-33A2-4939-9EEB-1388F8269DCB}" presName="parentText" presStyleLbl="node1" presStyleIdx="2" presStyleCnt="3" custScaleX="7400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ABE54F-DADC-420E-892E-FB8C97EE2BEB}" type="pres">
      <dgm:prSet presAssocID="{AC614DBB-33A2-4939-9EEB-1388F8269DCB}" presName="descendantText" presStyleLbl="alignAccFollowNode1" presStyleIdx="2" presStyleCnt="3" custScaleX="11646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6B74B58-A8EC-48F5-9650-FA4499B8F715}" type="presOf" srcId="{908BCF58-535F-4717-8EFE-EB977E752F63}" destId="{D8ABE54F-DADC-420E-892E-FB8C97EE2BEB}" srcOrd="0" destOrd="4" presId="urn:microsoft.com/office/officeart/2005/8/layout/vList5"/>
    <dgm:cxn modelId="{27E870F9-72BB-45DF-B336-D21D55A69282}" type="presOf" srcId="{E62DBD53-B2D0-4AE8-828E-FCD8E1C35EF7}" destId="{D8ABE54F-DADC-420E-892E-FB8C97EE2BEB}" srcOrd="0" destOrd="2" presId="urn:microsoft.com/office/officeart/2005/8/layout/vList5"/>
    <dgm:cxn modelId="{5AF73A8A-3C5F-42E9-8729-F70A4BFB3BD6}" type="presOf" srcId="{64B3B4F8-EE2E-4EF7-B67A-DE8B07D2074F}" destId="{80E73ACB-4077-442A-9971-D660E34F8173}" srcOrd="0" destOrd="3" presId="urn:microsoft.com/office/officeart/2005/8/layout/vList5"/>
    <dgm:cxn modelId="{9E3AD073-A070-4AF1-A536-138E161A4864}" type="presOf" srcId="{288FF375-9258-4A47-B8AC-C5A0DC05361C}" destId="{734C7B33-53C7-407C-8482-6DCEFD916F7B}" srcOrd="0" destOrd="2" presId="urn:microsoft.com/office/officeart/2005/8/layout/vList5"/>
    <dgm:cxn modelId="{5606021D-FABF-46FD-B502-7E17D675075C}" type="presOf" srcId="{AC614DBB-33A2-4939-9EEB-1388F8269DCB}" destId="{BCA9E7EA-2F3F-41EC-909C-7A2D9E4E01A5}" srcOrd="0" destOrd="0" presId="urn:microsoft.com/office/officeart/2005/8/layout/vList5"/>
    <dgm:cxn modelId="{E00FF816-CE33-4FDE-8D27-A9B8DFBED7AB}" type="presOf" srcId="{85FD5EA6-3265-46A9-A721-96E1CAA2A4B5}" destId="{82C68AE7-CA34-483B-9041-1DA383E17951}" srcOrd="0" destOrd="0" presId="urn:microsoft.com/office/officeart/2005/8/layout/vList5"/>
    <dgm:cxn modelId="{5F2F495F-ED46-42CB-B8B3-AD6B63C7A630}" srcId="{AC614DBB-33A2-4939-9EEB-1388F8269DCB}" destId="{D9FAC05C-3D53-4166-B8FD-74E76EDDC1BE}" srcOrd="3" destOrd="0" parTransId="{5EC22440-2FB1-4DB8-A024-609F2322F8E1}" sibTransId="{3654BC21-3C73-4683-8EE8-FBE8BBED4A94}"/>
    <dgm:cxn modelId="{03D1976A-58E7-4262-885B-8764F4AFBB66}" srcId="{13FDBD58-FC21-478A-B4F0-314BF425DFCA}" destId="{1A58AF2F-3908-4F13-951E-6FD6BF0037DD}" srcOrd="4" destOrd="0" parTransId="{E3C2AEBA-4C5E-47C9-889A-7FFCD67D3DB0}" sibTransId="{E2C150E2-1377-4B44-944B-2B0496B6019B}"/>
    <dgm:cxn modelId="{5BA42AB7-5D52-491F-8531-9C084E32C1AA}" type="presOf" srcId="{F6575731-03E2-4D90-9769-EB062E905A85}" destId="{80E73ACB-4077-442A-9971-D660E34F8173}" srcOrd="0" destOrd="2" presId="urn:microsoft.com/office/officeart/2005/8/layout/vList5"/>
    <dgm:cxn modelId="{2BB977EC-A37E-4F63-9A76-F63D57616417}" type="presOf" srcId="{6C9424EC-4BB7-4802-875B-631A724A3683}" destId="{D8ABE54F-DADC-420E-892E-FB8C97EE2BEB}" srcOrd="0" destOrd="0" presId="urn:microsoft.com/office/officeart/2005/8/layout/vList5"/>
    <dgm:cxn modelId="{76A38FF6-5A96-4FE5-A130-DFA800AD0342}" srcId="{85FD5EA6-3265-46A9-A721-96E1CAA2A4B5}" destId="{C9E0FAA5-38AA-4663-B466-F9A9D0F3777C}" srcOrd="0" destOrd="0" parTransId="{1FE65FD2-F1B9-4943-A50A-55C693457923}" sibTransId="{A3F9EFF2-EEAC-4F96-A5BF-3C3F6C5BFF60}"/>
    <dgm:cxn modelId="{A92A2935-E4D8-402F-9EDE-66A42EC41C6B}" srcId="{C9E0FAA5-38AA-4663-B466-F9A9D0F3777C}" destId="{27354D10-ED18-4341-8815-40A2F8455C6E}" srcOrd="3" destOrd="0" parTransId="{5EBDAE45-A745-4648-AE41-276A6A29DF23}" sibTransId="{5B336E01-7327-4C90-B4EF-BE43BB0FEABD}"/>
    <dgm:cxn modelId="{0FD15309-9189-47CB-8383-06EECBDF5B01}" type="presOf" srcId="{C9E0FAA5-38AA-4663-B466-F9A9D0F3777C}" destId="{DF834246-C2B5-413F-A424-3DB47D9A4646}" srcOrd="0" destOrd="0" presId="urn:microsoft.com/office/officeart/2005/8/layout/vList5"/>
    <dgm:cxn modelId="{8366FBE4-982B-468C-AF92-16C048DF8535}" type="presOf" srcId="{9A565BFF-00CC-4612-9DE6-549434FA75FF}" destId="{734C7B33-53C7-407C-8482-6DCEFD916F7B}" srcOrd="0" destOrd="1" presId="urn:microsoft.com/office/officeart/2005/8/layout/vList5"/>
    <dgm:cxn modelId="{3EA14AED-65BF-4810-B4DE-96D6E966950E}" type="presOf" srcId="{E7BC96AB-EFF1-4900-9A2F-A9AF670F4994}" destId="{80E73ACB-4077-442A-9971-D660E34F8173}" srcOrd="0" destOrd="0" presId="urn:microsoft.com/office/officeart/2005/8/layout/vList5"/>
    <dgm:cxn modelId="{9E598AE3-78CF-441C-A9D1-74219FBAD787}" srcId="{13FDBD58-FC21-478A-B4F0-314BF425DFCA}" destId="{FF42DD9C-A2A2-4B45-9CA0-DBFF6C67A78A}" srcOrd="1" destOrd="0" parTransId="{ACF317CA-EDAD-401E-BEC5-2026F0D31551}" sibTransId="{66579DA8-DF8C-479A-A006-101D023BB5BF}"/>
    <dgm:cxn modelId="{5AA0BE12-7C10-420D-B4E3-CC8525B74E4D}" type="presOf" srcId="{1A58AF2F-3908-4F13-951E-6FD6BF0037DD}" destId="{80E73ACB-4077-442A-9971-D660E34F8173}" srcOrd="0" destOrd="4" presId="urn:microsoft.com/office/officeart/2005/8/layout/vList5"/>
    <dgm:cxn modelId="{9BAB02B7-E17E-40D5-8F7B-C92E75E13702}" type="presOf" srcId="{D9FAC05C-3D53-4166-B8FD-74E76EDDC1BE}" destId="{D8ABE54F-DADC-420E-892E-FB8C97EE2BEB}" srcOrd="0" destOrd="3" presId="urn:microsoft.com/office/officeart/2005/8/layout/vList5"/>
    <dgm:cxn modelId="{BF4DB38A-BBAD-4907-A4A7-30FE63BAB363}" type="presOf" srcId="{6553D29D-7F71-4A0F-8F76-2568C466B3DC}" destId="{D8ABE54F-DADC-420E-892E-FB8C97EE2BEB}" srcOrd="0" destOrd="1" presId="urn:microsoft.com/office/officeart/2005/8/layout/vList5"/>
    <dgm:cxn modelId="{CA0D4B2F-9B31-4535-9AB0-5281B741B511}" srcId="{C9E0FAA5-38AA-4663-B466-F9A9D0F3777C}" destId="{9A565BFF-00CC-4612-9DE6-549434FA75FF}" srcOrd="1" destOrd="0" parTransId="{3A7A34DA-B113-4E2E-B2B9-98F42D228D12}" sibTransId="{8E9E5395-4A77-4F02-A4E7-E13B5BFE2429}"/>
    <dgm:cxn modelId="{1CE2C923-F5DA-433C-904E-6B53D6C724BA}" srcId="{AC614DBB-33A2-4939-9EEB-1388F8269DCB}" destId="{E62DBD53-B2D0-4AE8-828E-FCD8E1C35EF7}" srcOrd="2" destOrd="0" parTransId="{1ED4328B-A36F-42E3-B189-AE9FEFD6695D}" sibTransId="{FBAC18CD-550A-4AAD-82FB-BE6579E87B7A}"/>
    <dgm:cxn modelId="{7C30534B-6537-47F6-B387-BB8BD800D9F4}" srcId="{13FDBD58-FC21-478A-B4F0-314BF425DFCA}" destId="{E7BC96AB-EFF1-4900-9A2F-A9AF670F4994}" srcOrd="0" destOrd="0" parTransId="{FECF53F9-8339-450D-A2B0-B4A5B1572307}" sibTransId="{C5ABA74C-01BE-4B39-8832-1454663B3C12}"/>
    <dgm:cxn modelId="{FEBAF542-01C4-4E3C-8C94-19F062A2E84E}" type="presOf" srcId="{27354D10-ED18-4341-8815-40A2F8455C6E}" destId="{734C7B33-53C7-407C-8482-6DCEFD916F7B}" srcOrd="0" destOrd="3" presId="urn:microsoft.com/office/officeart/2005/8/layout/vList5"/>
    <dgm:cxn modelId="{6D3BFD8C-80C2-428C-A6C2-7F19194A9220}" srcId="{AC614DBB-33A2-4939-9EEB-1388F8269DCB}" destId="{6C9424EC-4BB7-4802-875B-631A724A3683}" srcOrd="0" destOrd="0" parTransId="{CBE79ACE-CB82-43F3-863C-878953F79F57}" sibTransId="{AE618D4C-9142-48E6-819A-707339659C7A}"/>
    <dgm:cxn modelId="{2DABCFA9-9620-49B5-8204-DB06E48EEB10}" srcId="{AC614DBB-33A2-4939-9EEB-1388F8269DCB}" destId="{6553D29D-7F71-4A0F-8F76-2568C466B3DC}" srcOrd="1" destOrd="0" parTransId="{EEA7C4C9-A67D-4A7E-A3E1-2349F57FFB9D}" sibTransId="{F121FAE4-D79B-492B-8EB3-2C9FE2604BC6}"/>
    <dgm:cxn modelId="{84775DFD-FD1A-4475-8B84-9CE032DCE5D0}" srcId="{13FDBD58-FC21-478A-B4F0-314BF425DFCA}" destId="{F6575731-03E2-4D90-9769-EB062E905A85}" srcOrd="2" destOrd="0" parTransId="{3F936A0F-C54F-4DA6-90B0-A523C04BA50F}" sibTransId="{0CDE7CA2-AA6C-4638-B28B-FFEF0A8469E0}"/>
    <dgm:cxn modelId="{66EBCA9A-9905-46BB-B457-0FF001FDC0A7}" srcId="{85FD5EA6-3265-46A9-A721-96E1CAA2A4B5}" destId="{AC614DBB-33A2-4939-9EEB-1388F8269DCB}" srcOrd="2" destOrd="0" parTransId="{A95301D1-86CD-4946-8CC9-2FC4B0D75B91}" sibTransId="{CC839748-02E8-4595-9407-91F2843D58A1}"/>
    <dgm:cxn modelId="{8CE141B4-1E2F-4B3A-AE8E-E2FF5CF00F2A}" srcId="{AC614DBB-33A2-4939-9EEB-1388F8269DCB}" destId="{908BCF58-535F-4717-8EFE-EB977E752F63}" srcOrd="4" destOrd="0" parTransId="{6CB600AF-98D6-4CAD-A76D-565EFAC4BF6C}" sibTransId="{28EC1D68-8ACF-48F5-9377-D3BAEC14186C}"/>
    <dgm:cxn modelId="{1B31F178-B670-4EAA-9919-92A81AE94B2B}" type="presOf" srcId="{298A1A15-F838-487E-954B-A1DB49173A9E}" destId="{734C7B33-53C7-407C-8482-6DCEFD916F7B}" srcOrd="0" destOrd="0" presId="urn:microsoft.com/office/officeart/2005/8/layout/vList5"/>
    <dgm:cxn modelId="{2205B8EE-14B5-46EE-ADD2-FDA549AC37A2}" srcId="{13FDBD58-FC21-478A-B4F0-314BF425DFCA}" destId="{64B3B4F8-EE2E-4EF7-B67A-DE8B07D2074F}" srcOrd="3" destOrd="0" parTransId="{589B33A3-30A1-4F56-9824-25DC1F8D49F6}" sibTransId="{7CCF9BEE-8529-4999-98A1-2C70F6E07307}"/>
    <dgm:cxn modelId="{1C227955-C553-40B8-86D3-CA62C9AAD73F}" srcId="{85FD5EA6-3265-46A9-A721-96E1CAA2A4B5}" destId="{13FDBD58-FC21-478A-B4F0-314BF425DFCA}" srcOrd="1" destOrd="0" parTransId="{AA279712-3D57-4767-808B-B99877EE79FA}" sibTransId="{A94F007A-BA51-4AF9-9BA4-5723731E6FE3}"/>
    <dgm:cxn modelId="{0F0BB7EA-6164-46A2-BD01-94B230E11B7C}" srcId="{C9E0FAA5-38AA-4663-B466-F9A9D0F3777C}" destId="{298A1A15-F838-487E-954B-A1DB49173A9E}" srcOrd="0" destOrd="0" parTransId="{1690941D-0CEC-46EB-A08B-B315878ED8CD}" sibTransId="{2C70E943-E675-40FE-995C-ED5D5CC9D243}"/>
    <dgm:cxn modelId="{C6D46663-34F5-47A2-99BC-43B10BCA070C}" srcId="{C9E0FAA5-38AA-4663-B466-F9A9D0F3777C}" destId="{288FF375-9258-4A47-B8AC-C5A0DC05361C}" srcOrd="2" destOrd="0" parTransId="{36C04AA6-3B4E-43C2-8A6C-9E6FD42BFDCC}" sibTransId="{DF8C26E3-656A-4FDF-A72A-54D6965D1769}"/>
    <dgm:cxn modelId="{10CFA550-529F-4035-BDA1-58F2CE74719A}" type="presOf" srcId="{FF42DD9C-A2A2-4B45-9CA0-DBFF6C67A78A}" destId="{80E73ACB-4077-442A-9971-D660E34F8173}" srcOrd="0" destOrd="1" presId="urn:microsoft.com/office/officeart/2005/8/layout/vList5"/>
    <dgm:cxn modelId="{A05F6090-C728-400C-B89A-AA8FDA5D8F2D}" type="presOf" srcId="{13FDBD58-FC21-478A-B4F0-314BF425DFCA}" destId="{12FF749F-9038-4265-95A5-EC8F4930E052}" srcOrd="0" destOrd="0" presId="urn:microsoft.com/office/officeart/2005/8/layout/vList5"/>
    <dgm:cxn modelId="{A5ED422F-3622-4893-AB3B-5AC9DC80A522}" type="presParOf" srcId="{82C68AE7-CA34-483B-9041-1DA383E17951}" destId="{2B27660B-629C-41F7-9290-985E2E9A9B72}" srcOrd="0" destOrd="0" presId="urn:microsoft.com/office/officeart/2005/8/layout/vList5"/>
    <dgm:cxn modelId="{0F47C4BB-1352-4CFC-B0A5-981D821F290E}" type="presParOf" srcId="{2B27660B-629C-41F7-9290-985E2E9A9B72}" destId="{DF834246-C2B5-413F-A424-3DB47D9A4646}" srcOrd="0" destOrd="0" presId="urn:microsoft.com/office/officeart/2005/8/layout/vList5"/>
    <dgm:cxn modelId="{3543F236-BB90-4080-AA4B-573200073FD7}" type="presParOf" srcId="{2B27660B-629C-41F7-9290-985E2E9A9B72}" destId="{734C7B33-53C7-407C-8482-6DCEFD916F7B}" srcOrd="1" destOrd="0" presId="urn:microsoft.com/office/officeart/2005/8/layout/vList5"/>
    <dgm:cxn modelId="{8FEB756B-3EDB-4F00-A284-171868EA3EBC}" type="presParOf" srcId="{82C68AE7-CA34-483B-9041-1DA383E17951}" destId="{9EAA8A15-58BF-434F-8439-6849B04D01F3}" srcOrd="1" destOrd="0" presId="urn:microsoft.com/office/officeart/2005/8/layout/vList5"/>
    <dgm:cxn modelId="{3FE6D2BE-0F72-4EF2-9220-03B28693FF9C}" type="presParOf" srcId="{82C68AE7-CA34-483B-9041-1DA383E17951}" destId="{86BE9E6E-0933-449B-85D7-AD852F0D98D1}" srcOrd="2" destOrd="0" presId="urn:microsoft.com/office/officeart/2005/8/layout/vList5"/>
    <dgm:cxn modelId="{E95F78A1-CC14-4561-8CBB-84F46C240A8F}" type="presParOf" srcId="{86BE9E6E-0933-449B-85D7-AD852F0D98D1}" destId="{12FF749F-9038-4265-95A5-EC8F4930E052}" srcOrd="0" destOrd="0" presId="urn:microsoft.com/office/officeart/2005/8/layout/vList5"/>
    <dgm:cxn modelId="{D27ECF43-6101-4683-A5DE-5FC93B2FC2B6}" type="presParOf" srcId="{86BE9E6E-0933-449B-85D7-AD852F0D98D1}" destId="{80E73ACB-4077-442A-9971-D660E34F8173}" srcOrd="1" destOrd="0" presId="urn:microsoft.com/office/officeart/2005/8/layout/vList5"/>
    <dgm:cxn modelId="{25F382AC-DBCD-447A-B8A8-FC5773DC92F7}" type="presParOf" srcId="{82C68AE7-CA34-483B-9041-1DA383E17951}" destId="{6759BBE2-2380-4EA0-A73A-F244D4B8122B}" srcOrd="3" destOrd="0" presId="urn:microsoft.com/office/officeart/2005/8/layout/vList5"/>
    <dgm:cxn modelId="{60C081E2-B5A4-46C4-862C-DDC5C8157C84}" type="presParOf" srcId="{82C68AE7-CA34-483B-9041-1DA383E17951}" destId="{0B452890-025D-429E-BBFF-D44BB42845C5}" srcOrd="4" destOrd="0" presId="urn:microsoft.com/office/officeart/2005/8/layout/vList5"/>
    <dgm:cxn modelId="{B783820B-3ACE-4E24-B615-979CEA1196B8}" type="presParOf" srcId="{0B452890-025D-429E-BBFF-D44BB42845C5}" destId="{BCA9E7EA-2F3F-41EC-909C-7A2D9E4E01A5}" srcOrd="0" destOrd="0" presId="urn:microsoft.com/office/officeart/2005/8/layout/vList5"/>
    <dgm:cxn modelId="{4CCE27B8-31F8-4ABD-85CB-24B230F415FA}" type="presParOf" srcId="{0B452890-025D-429E-BBFF-D44BB42845C5}" destId="{D8ABE54F-DADC-420E-892E-FB8C97EE2BEB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4C7B33-53C7-407C-8482-6DCEFD916F7B}">
      <dsp:nvSpPr>
        <dsp:cNvPr id="0" name=""/>
        <dsp:cNvSpPr/>
      </dsp:nvSpPr>
      <dsp:spPr>
        <a:xfrm rot="5400000">
          <a:off x="4420675" y="-2201490"/>
          <a:ext cx="1121829" cy="5809517"/>
        </a:xfrm>
        <a:prstGeom prst="round2SameRect">
          <a:avLst/>
        </a:prstGeom>
        <a:solidFill>
          <a:srgbClr val="FF6600">
            <a:alpha val="30000"/>
          </a:srgb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reduce accident probability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improve damage resilience of ships and systems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improve life saving success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contribute to modernizing the regulatory framework</a:t>
          </a:r>
          <a:endParaRPr lang="en-US" sz="1400" kern="1200" dirty="0"/>
        </a:p>
      </dsp:txBody>
      <dsp:txXfrm rot="-5400000">
        <a:off x="2076832" y="197116"/>
        <a:ext cx="5754754" cy="1012303"/>
      </dsp:txXfrm>
    </dsp:sp>
    <dsp:sp modelId="{DF834246-C2B5-413F-A424-3DB47D9A4646}">
      <dsp:nvSpPr>
        <dsp:cNvPr id="0" name=""/>
        <dsp:cNvSpPr/>
      </dsp:nvSpPr>
      <dsp:spPr>
        <a:xfrm>
          <a:off x="351" y="2124"/>
          <a:ext cx="2076479" cy="1402286"/>
        </a:xfrm>
        <a:prstGeom prst="roundRect">
          <a:avLst/>
        </a:prstGeom>
        <a:solidFill>
          <a:srgbClr val="FF66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Reduce risk</a:t>
          </a:r>
          <a:endParaRPr lang="en-US" sz="2400" kern="1200" dirty="0"/>
        </a:p>
      </dsp:txBody>
      <dsp:txXfrm>
        <a:off x="68805" y="70578"/>
        <a:ext cx="1939571" cy="1265378"/>
      </dsp:txXfrm>
    </dsp:sp>
    <dsp:sp modelId="{80E73ACB-4077-442A-9971-D660E34F8173}">
      <dsp:nvSpPr>
        <dsp:cNvPr id="0" name=""/>
        <dsp:cNvSpPr/>
      </dsp:nvSpPr>
      <dsp:spPr>
        <a:xfrm rot="5400000">
          <a:off x="4420675" y="-729089"/>
          <a:ext cx="1121829" cy="5809517"/>
        </a:xfrm>
        <a:prstGeom prst="round2SameRect">
          <a:avLst/>
        </a:prstGeom>
        <a:solidFill>
          <a:srgbClr val="339966">
            <a:alpha val="30000"/>
          </a:srgb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improve energy storage, distribution and on-board management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reduce hull water resistance and ship motions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improve propulsion systems and reduce underwater noise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reduce emissions through changes in power generation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improve flexibility of main engine plants</a:t>
          </a:r>
          <a:endParaRPr lang="en-US" sz="1400" kern="1200" dirty="0"/>
        </a:p>
      </dsp:txBody>
      <dsp:txXfrm rot="-5400000">
        <a:off x="2076832" y="1669517"/>
        <a:ext cx="5754754" cy="1012303"/>
      </dsp:txXfrm>
    </dsp:sp>
    <dsp:sp modelId="{12FF749F-9038-4265-95A5-EC8F4930E052}">
      <dsp:nvSpPr>
        <dsp:cNvPr id="0" name=""/>
        <dsp:cNvSpPr/>
      </dsp:nvSpPr>
      <dsp:spPr>
        <a:xfrm>
          <a:off x="351" y="1474525"/>
          <a:ext cx="2076479" cy="1402286"/>
        </a:xfrm>
        <a:prstGeom prst="roundRect">
          <a:avLst/>
        </a:prstGeom>
        <a:solidFill>
          <a:srgbClr val="33996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Reduce ship emissions</a:t>
          </a:r>
          <a:endParaRPr lang="en-US" sz="2400" kern="1200" dirty="0"/>
        </a:p>
      </dsp:txBody>
      <dsp:txXfrm>
        <a:off x="68805" y="1542979"/>
        <a:ext cx="1939571" cy="1265378"/>
      </dsp:txXfrm>
    </dsp:sp>
    <dsp:sp modelId="{D8ABE54F-DADC-420E-892E-FB8C97EE2BEB}">
      <dsp:nvSpPr>
        <dsp:cNvPr id="0" name=""/>
        <dsp:cNvSpPr/>
      </dsp:nvSpPr>
      <dsp:spPr>
        <a:xfrm rot="5400000">
          <a:off x="4420675" y="743311"/>
          <a:ext cx="1121829" cy="5809517"/>
        </a:xfrm>
        <a:prstGeom prst="round2SameRect">
          <a:avLst/>
        </a:prstGeom>
        <a:solidFill>
          <a:srgbClr val="006699">
            <a:alpha val="30000"/>
          </a:srgb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simulate and automate ship assembly and outfitting 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utilize novel materials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utilize integrated tools for fast optimization of ship design concepts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utilize virtual vessel demonstrator to test new systems at ship level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embrace digitalization in ship production, operation and maintenance</a:t>
          </a:r>
          <a:endParaRPr lang="en-US" sz="1400" kern="1200" dirty="0"/>
        </a:p>
      </dsp:txBody>
      <dsp:txXfrm rot="-5400000">
        <a:off x="2076832" y="3141918"/>
        <a:ext cx="5754754" cy="1012303"/>
      </dsp:txXfrm>
    </dsp:sp>
    <dsp:sp modelId="{BCA9E7EA-2F3F-41EC-909C-7A2D9E4E01A5}">
      <dsp:nvSpPr>
        <dsp:cNvPr id="0" name=""/>
        <dsp:cNvSpPr/>
      </dsp:nvSpPr>
      <dsp:spPr>
        <a:xfrm>
          <a:off x="351" y="2946926"/>
          <a:ext cx="2076479" cy="1402286"/>
        </a:xfrm>
        <a:prstGeom prst="roundRect">
          <a:avLst/>
        </a:prstGeom>
        <a:solidFill>
          <a:srgbClr val="00669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Improve productivity</a:t>
          </a:r>
          <a:endParaRPr lang="en-US" sz="2400" kern="1200" dirty="0"/>
        </a:p>
      </dsp:txBody>
      <dsp:txXfrm>
        <a:off x="68805" y="3015380"/>
        <a:ext cx="1939571" cy="12653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EF7B7E-8327-4A03-BF7D-96476B6CFDE0}" type="datetimeFigureOut">
              <a:rPr lang="en-GB" smtClean="0"/>
              <a:t>04/05/2016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5625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4450" y="9445625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ED81A5-9D3C-4F57-A658-D91D850741F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29143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8932"/>
          </a:xfrm>
          <a:prstGeom prst="rect">
            <a:avLst/>
          </a:prstGeom>
        </p:spPr>
        <p:txBody>
          <a:bodyPr vert="horz" lIns="91861" tIns="45930" rIns="91861" bIns="4593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54940" y="0"/>
            <a:ext cx="2949099" cy="498932"/>
          </a:xfrm>
          <a:prstGeom prst="rect">
            <a:avLst/>
          </a:prstGeom>
        </p:spPr>
        <p:txBody>
          <a:bodyPr vert="horz" lIns="91861" tIns="45930" rIns="91861" bIns="45930" rtlCol="0"/>
          <a:lstStyle>
            <a:lvl1pPr algn="r">
              <a:defRPr sz="1200"/>
            </a:lvl1pPr>
          </a:lstStyle>
          <a:p>
            <a:fld id="{648C27C4-E41C-46D1-9E12-2523B5176A49}" type="datetimeFigureOut">
              <a:rPr lang="en-GB" smtClean="0"/>
              <a:pPr/>
              <a:t>04/05/2016</a:t>
            </a:fld>
            <a:endParaRPr lang="en-GB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75163" cy="33575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61" tIns="45930" rIns="91861" bIns="45930" rtlCol="0" anchor="ctr"/>
          <a:lstStyle/>
          <a:p>
            <a:endParaRPr lang="en-GB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0562" y="4785599"/>
            <a:ext cx="5444490" cy="3915489"/>
          </a:xfrm>
          <a:prstGeom prst="rect">
            <a:avLst/>
          </a:prstGeom>
        </p:spPr>
        <p:txBody>
          <a:bodyPr vert="horz" lIns="91861" tIns="45930" rIns="91861" bIns="4593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GB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45169"/>
            <a:ext cx="2949099" cy="498931"/>
          </a:xfrm>
          <a:prstGeom prst="rect">
            <a:avLst/>
          </a:prstGeom>
        </p:spPr>
        <p:txBody>
          <a:bodyPr vert="horz" lIns="91861" tIns="45930" rIns="91861" bIns="4593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54940" y="9445169"/>
            <a:ext cx="2949099" cy="498931"/>
          </a:xfrm>
          <a:prstGeom prst="rect">
            <a:avLst/>
          </a:prstGeom>
        </p:spPr>
        <p:txBody>
          <a:bodyPr vert="horz" lIns="91861" tIns="45930" rIns="91861" bIns="45930" rtlCol="0" anchor="b"/>
          <a:lstStyle>
            <a:lvl1pPr algn="r">
              <a:defRPr sz="1200"/>
            </a:lvl1pPr>
          </a:lstStyle>
          <a:p>
            <a:fld id="{AEC8989A-C7AC-4E2E-A59B-CB79055BA24E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35501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C8989A-C7AC-4E2E-A59B-CB79055BA24E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20343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C8989A-C7AC-4E2E-A59B-CB79055BA24E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63683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C8989A-C7AC-4E2E-A59B-CB79055BA24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96026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C8989A-C7AC-4E2E-A59B-CB79055BA24E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57242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C8989A-C7AC-4E2E-A59B-CB79055BA24E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7426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C8989A-C7AC-4E2E-A59B-CB79055BA24E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15620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C8989A-C7AC-4E2E-A59B-CB79055BA24E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7101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C8989A-C7AC-4E2E-A59B-CB79055BA24E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44424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C8989A-C7AC-4E2E-A59B-CB79055BA24E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84040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C8989A-C7AC-4E2E-A59B-CB79055BA24E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93854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49" y="6356351"/>
            <a:ext cx="3028951" cy="365125"/>
          </a:xfrm>
        </p:spPr>
        <p:txBody>
          <a:bodyPr/>
          <a:lstStyle/>
          <a:p>
            <a:r>
              <a:rPr lang="en-US" smtClean="0"/>
              <a:t>last modified: 2015-10-15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51794" y="6356351"/>
            <a:ext cx="3086100" cy="365125"/>
          </a:xfrm>
        </p:spPr>
        <p:txBody>
          <a:bodyPr/>
          <a:lstStyle/>
          <a:p>
            <a:r>
              <a:rPr lang="en-GB" smtClean="0"/>
              <a:t>Vessels for the Future – public presentation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3CCED-E832-4513-AF42-F8081747DAD6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9865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last modified: 2015-10-15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Vessels for the Future – public presentation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3CCED-E832-4513-AF42-F8081747DAD6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6697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last modified: 2015-10-15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Vessels for the Future – public presentation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3CCED-E832-4513-AF42-F8081747DAD6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7445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5150" y="365126"/>
            <a:ext cx="5990199" cy="1325563"/>
          </a:xfrm>
        </p:spPr>
        <p:txBody>
          <a:bodyPr>
            <a:normAutofit/>
          </a:bodyPr>
          <a:lstStyle>
            <a:lvl1pPr>
              <a:defRPr sz="2800" b="1"/>
            </a:lvl1pPr>
          </a:lstStyle>
          <a:p>
            <a:r>
              <a:rPr lang="it-IT" dirty="0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367768" cy="365125"/>
          </a:xfrm>
        </p:spPr>
        <p:txBody>
          <a:bodyPr/>
          <a:lstStyle>
            <a:lvl1pPr>
              <a:defRPr sz="800"/>
            </a:lvl1pPr>
          </a:lstStyle>
          <a:p>
            <a:r>
              <a:rPr lang="en-US" smtClean="0"/>
              <a:t>last modified: 2015-10-15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49" y="6356351"/>
            <a:ext cx="4251081" cy="365125"/>
          </a:xfrm>
        </p:spPr>
        <p:txBody>
          <a:bodyPr/>
          <a:lstStyle>
            <a:lvl1pPr>
              <a:defRPr sz="800"/>
            </a:lvl1pPr>
          </a:lstStyle>
          <a:p>
            <a:r>
              <a:rPr lang="en-GB" smtClean="0"/>
              <a:t>Vessels for the Future – public presentation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91046" y="6356351"/>
            <a:ext cx="1024304" cy="365125"/>
          </a:xfrm>
        </p:spPr>
        <p:txBody>
          <a:bodyPr/>
          <a:lstStyle>
            <a:lvl1pPr>
              <a:defRPr sz="800"/>
            </a:lvl1pPr>
          </a:lstStyle>
          <a:p>
            <a:fld id="{5A33CCED-E832-4513-AF42-F8081747DAD6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7" name="TextBox 6"/>
          <p:cNvSpPr txBox="1"/>
          <p:nvPr userDrawn="1"/>
        </p:nvSpPr>
        <p:spPr>
          <a:xfrm>
            <a:off x="4895850" y="6134100"/>
            <a:ext cx="36099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200" b="1" dirty="0" smtClean="0">
                <a:solidFill>
                  <a:schemeClr val="accent1">
                    <a:lumMod val="50000"/>
                  </a:schemeClr>
                </a:solidFill>
              </a:rPr>
              <a:t>Sustainable Growth through</a:t>
            </a:r>
            <a:r>
              <a:rPr lang="en-GB" sz="1200" b="1" baseline="0" dirty="0" smtClean="0">
                <a:solidFill>
                  <a:schemeClr val="accent1">
                    <a:lumMod val="50000"/>
                  </a:schemeClr>
                </a:solidFill>
              </a:rPr>
              <a:t> Maritime Innovation</a:t>
            </a:r>
            <a:endParaRPr lang="en-GB" sz="12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2541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lang="en-US" smtClean="0"/>
              <a:t>last modified: 2015-10-15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lang="en-GB" smtClean="0"/>
              <a:t>Vessels for the Future – public presentation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800"/>
            </a:lvl1pPr>
          </a:lstStyle>
          <a:p>
            <a:fld id="{5A33CCED-E832-4513-AF42-F8081747DAD6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95574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last modified: 2015-10-15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Vessels for the Future – public presentation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3CCED-E832-4513-AF42-F8081747DAD6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02332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last modified: 2015-10-15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Vessels for the Future – public presentation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3CCED-E832-4513-AF42-F8081747DAD6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718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000"/>
            </a:lvl1pPr>
          </a:lstStyle>
          <a:p>
            <a:r>
              <a:rPr lang="en-US" smtClean="0"/>
              <a:t>last modified: 2015-10-15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49" y="6356351"/>
            <a:ext cx="4321419" cy="365125"/>
          </a:xfrm>
        </p:spPr>
        <p:txBody>
          <a:bodyPr/>
          <a:lstStyle>
            <a:lvl1pPr>
              <a:defRPr sz="1000"/>
            </a:lvl1pPr>
          </a:lstStyle>
          <a:p>
            <a:r>
              <a:rPr lang="en-GB" smtClean="0"/>
              <a:t>Vessels for the Future – public presentation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505114" y="6356351"/>
            <a:ext cx="1010236" cy="365125"/>
          </a:xfrm>
        </p:spPr>
        <p:txBody>
          <a:bodyPr/>
          <a:lstStyle>
            <a:lvl1pPr>
              <a:defRPr sz="1000"/>
            </a:lvl1pPr>
          </a:lstStyle>
          <a:p>
            <a:fld id="{5A33CCED-E832-4513-AF42-F8081747DAD6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4942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last modified: 2015-10-15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Vessels for the Future – public presentation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3CCED-E832-4513-AF42-F8081747DAD6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69491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last modified: 2015-10-15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Vessels for the Future – public presentation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3CCED-E832-4513-AF42-F8081747DAD6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28717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last modified: 2015-10-15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Vessels for the Future – public presentation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3CCED-E832-4513-AF42-F8081747DAD6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7592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2000" t="-3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last modified: 2015-10-15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smtClean="0"/>
              <a:t>Vessels for the Future – public presentation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33CCED-E832-4513-AF42-F8081747DAD6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6922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mailto:chris.campbell@vftf.eu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3" Type="http://schemas.openxmlformats.org/officeDocument/2006/relationships/slideLayout" Target="../slideLayouts/slideLayout2.xml"/><Relationship Id="rId7" Type="http://schemas.openxmlformats.org/officeDocument/2006/relationships/diagramData" Target="../diagrams/data1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emf"/><Relationship Id="rId11" Type="http://schemas.microsoft.com/office/2007/relationships/diagramDrawing" Target="../diagrams/drawing1.xml"/><Relationship Id="rId5" Type="http://schemas.openxmlformats.org/officeDocument/2006/relationships/oleObject" Target="../embeddings/oleObject1.bin"/><Relationship Id="rId10" Type="http://schemas.openxmlformats.org/officeDocument/2006/relationships/diagramColors" Target="../diagrams/colors1.xml"/><Relationship Id="rId4" Type="http://schemas.openxmlformats.org/officeDocument/2006/relationships/notesSlide" Target="../notesSlides/notesSlide8.xml"/><Relationship Id="rId9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1371600" y="1567543"/>
            <a:ext cx="4882243" cy="16165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1140178" y="1846243"/>
            <a:ext cx="7270044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chemeClr val="accent1">
                    <a:lumMod val="50000"/>
                  </a:schemeClr>
                </a:solidFill>
              </a:rPr>
              <a:t>VESSELS for the FUTURE</a:t>
            </a:r>
          </a:p>
          <a:p>
            <a:pPr algn="ctr"/>
            <a:r>
              <a:rPr lang="en-US" sz="2400" b="1" dirty="0">
                <a:solidFill>
                  <a:schemeClr val="accent1">
                    <a:lumMod val="50000"/>
                  </a:schemeClr>
                </a:solidFill>
              </a:rPr>
              <a:t>Sustainable Growth through Maritime Innovation</a:t>
            </a:r>
          </a:p>
          <a:p>
            <a:pPr algn="ctr"/>
            <a:r>
              <a:rPr lang="en-GB" sz="32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pPr algn="ctr"/>
            <a:r>
              <a:rPr lang="en-GB" sz="2000" dirty="0" smtClean="0">
                <a:solidFill>
                  <a:schemeClr val="accent1">
                    <a:lumMod val="50000"/>
                  </a:schemeClr>
                </a:solidFill>
              </a:rPr>
              <a:t>A European Research Association</a:t>
            </a:r>
          </a:p>
          <a:p>
            <a:pPr algn="ctr"/>
            <a:endParaRPr lang="en-GB" sz="2400" i="1" dirty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en-GB" sz="2000" i="1" dirty="0" smtClean="0">
                <a:solidFill>
                  <a:schemeClr val="accent1">
                    <a:lumMod val="50000"/>
                  </a:schemeClr>
                </a:solidFill>
              </a:rPr>
              <a:t>Chris Campbell, Executive Director</a:t>
            </a:r>
            <a:endParaRPr lang="en-GB" sz="20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61829" y="6364598"/>
            <a:ext cx="3086100" cy="365125"/>
          </a:xfrm>
        </p:spPr>
        <p:txBody>
          <a:bodyPr/>
          <a:lstStyle/>
          <a:p>
            <a:r>
              <a:rPr lang="en-GB" sz="800" dirty="0" err="1" smtClean="0"/>
              <a:t>VftF</a:t>
            </a:r>
            <a:r>
              <a:rPr lang="en-GB" sz="800" dirty="0" smtClean="0"/>
              <a:t> Presentation PA Clean Shipping Copenhagen</a:t>
            </a:r>
            <a:endParaRPr lang="en-GB" sz="800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r>
              <a:rPr lang="en-GB" sz="800" dirty="0" smtClean="0"/>
              <a:t>15/04/2016</a:t>
            </a:r>
            <a:endParaRPr lang="en-GB" sz="800" dirty="0"/>
          </a:p>
        </p:txBody>
      </p:sp>
    </p:spTree>
    <p:extLst>
      <p:ext uri="{BB962C8B-B14F-4D97-AF65-F5344CB8AC3E}">
        <p14:creationId xmlns:p14="http://schemas.microsoft.com/office/powerpoint/2010/main" val="120582161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8520" y="694657"/>
            <a:ext cx="5906829" cy="382773"/>
          </a:xfrm>
        </p:spPr>
        <p:txBody>
          <a:bodyPr>
            <a:noAutofit/>
          </a:bodyPr>
          <a:lstStyle/>
          <a:p>
            <a:pPr algn="r"/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- in summary</a:t>
            </a:r>
            <a:endParaRPr lang="en-US" sz="27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2922" y="1542081"/>
            <a:ext cx="8163935" cy="4320003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Vessels for the Future aims are: </a:t>
            </a:r>
          </a:p>
          <a:p>
            <a:pPr marL="266700" indent="-266700">
              <a:lnSpc>
                <a:spcPct val="100000"/>
              </a:lnSpc>
              <a:spcBef>
                <a:spcPts val="1200"/>
              </a:spcBef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To influence the EU maritime research agenda</a:t>
            </a:r>
          </a:p>
          <a:p>
            <a:pPr marL="266700" indent="-266700">
              <a:lnSpc>
                <a:spcPct val="100000"/>
              </a:lnSpc>
              <a:spcBef>
                <a:spcPts val="1200"/>
              </a:spcBef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To ensure that the maritime voice is heard in the EU and gets appropriate share of research  funding</a:t>
            </a:r>
          </a:p>
          <a:p>
            <a:pPr marL="266700" indent="-266700">
              <a:lnSpc>
                <a:spcPct val="100000"/>
              </a:lnSpc>
              <a:spcBef>
                <a:spcPts val="1200"/>
              </a:spcBef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To outline priority technologies based on industry’s view of the future</a:t>
            </a:r>
          </a:p>
          <a:p>
            <a:pPr marL="266700" indent="-266700">
              <a:lnSpc>
                <a:spcPct val="100000"/>
              </a:lnSpc>
              <a:spcBef>
                <a:spcPts val="1200"/>
              </a:spcBef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Ultimate 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goal to do this through a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cPPP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with the EU</a:t>
            </a:r>
          </a:p>
          <a:p>
            <a:pPr marL="266700" indent="-266700">
              <a:lnSpc>
                <a:spcPct val="100000"/>
              </a:lnSpc>
              <a:spcBef>
                <a:spcPts val="1200"/>
              </a:spcBef>
            </a:pPr>
            <a:endParaRPr lang="en-US" sz="2000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3CCED-E832-4513-AF42-F8081747DAD6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286000" y="28288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16000">
              <a:lnSpc>
                <a:spcPct val="100000"/>
              </a:lnSpc>
              <a:spcBef>
                <a:spcPts val="1200"/>
              </a:spcBef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70076" y="6356351"/>
            <a:ext cx="3086100" cy="365125"/>
          </a:xfrm>
        </p:spPr>
        <p:txBody>
          <a:bodyPr/>
          <a:lstStyle/>
          <a:p>
            <a:r>
              <a:rPr lang="en-GB" sz="800" dirty="0" err="1" smtClean="0"/>
              <a:t>VftF</a:t>
            </a:r>
            <a:r>
              <a:rPr lang="en-GB" sz="800" dirty="0" smtClean="0"/>
              <a:t> Presentation PA Clean Shipping Copenhagen</a:t>
            </a:r>
            <a:endParaRPr lang="en-GB" sz="800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r>
              <a:rPr lang="en-GB" sz="800" dirty="0" smtClean="0"/>
              <a:t>15/04/2016</a:t>
            </a:r>
            <a:endParaRPr lang="en-GB" sz="800" dirty="0"/>
          </a:p>
        </p:txBody>
      </p:sp>
    </p:spTree>
    <p:extLst>
      <p:ext uri="{BB962C8B-B14F-4D97-AF65-F5344CB8AC3E}">
        <p14:creationId xmlns:p14="http://schemas.microsoft.com/office/powerpoint/2010/main" val="103319251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284037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sz="22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Thank you for your kind attention.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596994" y="4508782"/>
            <a:ext cx="7886700" cy="1500187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sz="2200" dirty="0" smtClean="0">
                <a:solidFill>
                  <a:schemeClr val="accent1">
                    <a:lumMod val="50000"/>
                  </a:schemeClr>
                </a:solidFill>
                <a:hlinkClick r:id="rId3"/>
              </a:rPr>
              <a:t>chris.campbell@vftf.eu</a:t>
            </a:r>
            <a:endParaRPr lang="en-US" sz="22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spcBef>
                <a:spcPts val="1200"/>
              </a:spcBef>
            </a:pPr>
            <a:r>
              <a:rPr lang="en-US" sz="2200" dirty="0" smtClean="0">
                <a:solidFill>
                  <a:schemeClr val="accent1">
                    <a:lumMod val="50000"/>
                  </a:schemeClr>
                </a:solidFill>
              </a:rPr>
              <a:t>www.vftf.eu</a:t>
            </a:r>
          </a:p>
          <a:p>
            <a:pPr>
              <a:spcBef>
                <a:spcPts val="1200"/>
              </a:spcBef>
            </a:pPr>
            <a:r>
              <a:rPr lang="en-US" sz="2200" dirty="0" smtClean="0">
                <a:solidFill>
                  <a:schemeClr val="accent1">
                    <a:lumMod val="50000"/>
                  </a:schemeClr>
                </a:solidFill>
              </a:rPr>
              <a:t>+44 7443504153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3CCED-E832-4513-AF42-F8081747DAD6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70076" y="6356351"/>
            <a:ext cx="3086100" cy="365125"/>
          </a:xfrm>
        </p:spPr>
        <p:txBody>
          <a:bodyPr/>
          <a:lstStyle/>
          <a:p>
            <a:r>
              <a:rPr lang="en-GB" sz="800" dirty="0" err="1" smtClean="0"/>
              <a:t>VftF</a:t>
            </a:r>
            <a:r>
              <a:rPr lang="en-GB" sz="800" dirty="0" smtClean="0"/>
              <a:t> Presentation PA Clean Shipping Copenhagen</a:t>
            </a:r>
            <a:endParaRPr lang="en-GB" sz="800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r>
              <a:rPr lang="en-GB" sz="800" dirty="0" smtClean="0"/>
              <a:t>15/01/2016</a:t>
            </a:r>
            <a:endParaRPr lang="en-GB" sz="800" dirty="0"/>
          </a:p>
        </p:txBody>
      </p:sp>
    </p:spTree>
    <p:extLst>
      <p:ext uri="{BB962C8B-B14F-4D97-AF65-F5344CB8AC3E}">
        <p14:creationId xmlns:p14="http://schemas.microsoft.com/office/powerpoint/2010/main" val="392497603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8520" y="694657"/>
            <a:ext cx="5906829" cy="382773"/>
          </a:xfrm>
        </p:spPr>
        <p:txBody>
          <a:bodyPr>
            <a:noAutofit/>
          </a:bodyPr>
          <a:lstStyle/>
          <a:p>
            <a:pPr algn="r"/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- who are we</a:t>
            </a:r>
            <a:endParaRPr lang="en-US" sz="27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2922" y="1542081"/>
            <a:ext cx="8163935" cy="4320003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A European Maritime Research association for the promotion of research into 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</a:rPr>
              <a:t>maritime technology for future ships 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and making the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case to secure 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EU funding.</a:t>
            </a:r>
          </a:p>
          <a:p>
            <a:pPr marL="216000">
              <a:lnSpc>
                <a:spcPct val="100000"/>
              </a:lnSpc>
              <a:spcBef>
                <a:spcPts val="1200"/>
              </a:spcBef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Having the conviction that 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</a:rPr>
              <a:t>sustainable growth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in this sector is only possible through investment in innovation. </a:t>
            </a:r>
          </a:p>
          <a:p>
            <a:pPr marL="216000">
              <a:lnSpc>
                <a:spcPct val="100000"/>
              </a:lnSpc>
              <a:spcBef>
                <a:spcPts val="1200"/>
              </a:spcBef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Aiming to achieve a 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</a:rPr>
              <a:t>public private partnership 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to ensure long-term commitment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for 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co-funded investment in R&amp;D.</a:t>
            </a:r>
          </a:p>
          <a:p>
            <a:pPr>
              <a:spcBef>
                <a:spcPts val="600"/>
              </a:spcBef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Working in close association with ‘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</a:rPr>
              <a:t>Waterborne Technology Platform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’ (which has three areas of interest; Sustainable Waterborne Transport, Sustainable Marine Resources and Minimizing impact on oceans</a:t>
            </a:r>
            <a:endParaRPr lang="en-US" sz="2000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3CCED-E832-4513-AF42-F8081747DAD6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286000" y="28288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16000">
              <a:lnSpc>
                <a:spcPct val="100000"/>
              </a:lnSpc>
              <a:spcBef>
                <a:spcPts val="1200"/>
              </a:spcBef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70076" y="6356351"/>
            <a:ext cx="3086100" cy="365125"/>
          </a:xfrm>
        </p:spPr>
        <p:txBody>
          <a:bodyPr/>
          <a:lstStyle/>
          <a:p>
            <a:r>
              <a:rPr lang="en-GB" sz="800" dirty="0" err="1" smtClean="0"/>
              <a:t>VftF</a:t>
            </a:r>
            <a:r>
              <a:rPr lang="en-GB" sz="800" dirty="0" smtClean="0"/>
              <a:t> Presentation PA Clean Shipping Copenhagen</a:t>
            </a:r>
            <a:endParaRPr lang="en-GB" sz="800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r>
              <a:rPr lang="en-GB" sz="800" dirty="0" smtClean="0"/>
              <a:t>15/04/2016</a:t>
            </a:r>
            <a:endParaRPr lang="en-GB" sz="800" dirty="0"/>
          </a:p>
        </p:txBody>
      </p:sp>
    </p:spTree>
    <p:extLst>
      <p:ext uri="{BB962C8B-B14F-4D97-AF65-F5344CB8AC3E}">
        <p14:creationId xmlns:p14="http://schemas.microsoft.com/office/powerpoint/2010/main" val="29507523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969710" cy="1325563"/>
          </a:xfrm>
        </p:spPr>
        <p:txBody>
          <a:bodyPr>
            <a:noAutofit/>
          </a:bodyPr>
          <a:lstStyle/>
          <a:p>
            <a:pPr algn="r"/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- a strong and growing association</a:t>
            </a:r>
            <a:endParaRPr 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790735"/>
            <a:ext cx="4237818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Vessels for the  Future is a membership organization representing </a:t>
            </a: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</a:rPr>
              <a:t>stakeholders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from</a:t>
            </a: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across the maritime value chain: ship owners, ship yards, system suppliers, classification societies, research institutes and academia.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Today, we have </a:t>
            </a: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</a:rPr>
              <a:t>60 members from 16 EU Member States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– with half 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of the members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directly coming from industry.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endParaRPr lang="en-US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z="800" dirty="0" smtClean="0"/>
              <a:t>15/042016</a:t>
            </a:r>
            <a:endParaRPr lang="en-GB" sz="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70076" y="6331610"/>
            <a:ext cx="3086100" cy="365125"/>
          </a:xfrm>
        </p:spPr>
        <p:txBody>
          <a:bodyPr/>
          <a:lstStyle/>
          <a:p>
            <a:r>
              <a:rPr lang="en-GB" sz="800" dirty="0" err="1" smtClean="0"/>
              <a:t>VftF</a:t>
            </a:r>
            <a:r>
              <a:rPr lang="en-GB" sz="800" dirty="0" smtClean="0"/>
              <a:t> Presentation PA Clean Shipping Copenhagen</a:t>
            </a:r>
            <a:endParaRPr lang="en-GB" sz="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3CCED-E832-4513-AF42-F8081747DAD6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104" y="1628800"/>
            <a:ext cx="3090256" cy="4010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156176" y="5589240"/>
            <a:ext cx="19442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Board </a:t>
            </a:r>
            <a:r>
              <a:rPr lang="en-GB" sz="1600" dirty="0" smtClean="0"/>
              <a:t>members</a:t>
            </a:r>
            <a:endParaRPr lang="en-GB" sz="1600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104" y="1578743"/>
            <a:ext cx="3090256" cy="4010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562614" y="1789492"/>
            <a:ext cx="95666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0374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8520" y="694657"/>
            <a:ext cx="5906829" cy="382773"/>
          </a:xfrm>
        </p:spPr>
        <p:txBody>
          <a:bodyPr>
            <a:normAutofit fontScale="90000"/>
          </a:bodyPr>
          <a:lstStyle/>
          <a:p>
            <a:pPr algn="r"/>
            <a:r>
              <a:rPr lang="en-GB" b="1" dirty="0" smtClean="0">
                <a:solidFill>
                  <a:schemeClr val="accent1">
                    <a:lumMod val="50000"/>
                  </a:schemeClr>
                </a:solidFill>
              </a:rPr>
              <a:t>- </a:t>
            </a:r>
            <a:r>
              <a:rPr lang="en-GB" sz="2700" dirty="0">
                <a:solidFill>
                  <a:schemeClr val="accent1">
                    <a:lumMod val="50000"/>
                  </a:schemeClr>
                </a:solidFill>
              </a:rPr>
              <a:t>h</a:t>
            </a:r>
            <a:r>
              <a:rPr lang="en-GB" sz="2700" dirty="0" smtClean="0">
                <a:solidFill>
                  <a:schemeClr val="accent1">
                    <a:lumMod val="50000"/>
                  </a:schemeClr>
                </a:solidFill>
              </a:rPr>
              <a:t>ow we</a:t>
            </a:r>
            <a:r>
              <a:rPr lang="en-GB" sz="2700" b="1" dirty="0" smtClean="0">
                <a:solidFill>
                  <a:schemeClr val="accent1">
                    <a:lumMod val="50000"/>
                  </a:schemeClr>
                </a:solidFill>
              </a:rPr>
              <a:t> see 2050</a:t>
            </a:r>
            <a:endParaRPr lang="en-GB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68631" y="1383540"/>
            <a:ext cx="7886700" cy="4501115"/>
          </a:xfrm>
        </p:spPr>
        <p:txBody>
          <a:bodyPr>
            <a:noAutofit/>
          </a:bodyPr>
          <a:lstStyle/>
          <a:p>
            <a:pPr marL="0" indent="0">
              <a:spcBef>
                <a:spcPts val="900"/>
              </a:spcBef>
              <a:buNone/>
            </a:pP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By </a:t>
            </a: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2050, it is anticipated there will be increased use of </a:t>
            </a: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maritime space and 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inland waterways </a:t>
            </a: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for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transport, </a:t>
            </a: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food and energy production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mineral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exploitation, </a:t>
            </a: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as well as urban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dwelling, leisure, tourism and manufacturing. </a:t>
            </a:r>
            <a:endParaRPr lang="en-US" sz="18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spcBef>
                <a:spcPts val="900"/>
              </a:spcBef>
              <a:buNone/>
            </a:pP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The increased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use of </a:t>
            </a: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our </a:t>
            </a: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ocean 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space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requires that it is well organized, secure and supported by 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safe and clean vessels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. </a:t>
            </a:r>
            <a:endParaRPr lang="en-US" sz="18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spcBef>
                <a:spcPts val="900"/>
              </a:spcBef>
              <a:buNone/>
            </a:pP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Challenges:</a:t>
            </a:r>
          </a:p>
          <a:p>
            <a:pPr>
              <a:spcBef>
                <a:spcPts val="900"/>
              </a:spcBef>
            </a:pP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vessels operating with 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drastically reduced </a:t>
            </a: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emissions </a:t>
            </a: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and meeting stricter </a:t>
            </a: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safety requirements</a:t>
            </a:r>
          </a:p>
          <a:p>
            <a:pPr>
              <a:spcBef>
                <a:spcPts val="900"/>
              </a:spcBef>
            </a:pP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rapidly introduction </a:t>
            </a: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of</a:t>
            </a: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new </a:t>
            </a: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technologies, building advanced vessels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and </a:t>
            </a: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operating more complex vessels</a:t>
            </a:r>
          </a:p>
          <a:p>
            <a:pPr>
              <a:spcBef>
                <a:spcPts val="900"/>
              </a:spcBef>
            </a:pP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training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highly specialized manufacturing and operating personnel </a:t>
            </a:r>
            <a:endParaRPr lang="en-US" sz="18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spcBef>
                <a:spcPts val="900"/>
              </a:spcBef>
            </a:pP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 innovative 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and </a:t>
            </a: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digital services </a:t>
            </a: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impact making waterborne environment more competitive</a:t>
            </a:r>
          </a:p>
          <a:p>
            <a:pPr>
              <a:spcBef>
                <a:spcPts val="900"/>
              </a:spcBef>
            </a:pP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i</a:t>
            </a: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ndustry </a:t>
            </a: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adapting </a:t>
            </a: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to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the ever faster changing </a:t>
            </a: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business environment</a:t>
            </a:r>
            <a:endParaRPr 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3CCED-E832-4513-AF42-F8081747DAD6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r>
              <a:rPr lang="en-GB" sz="800" dirty="0" smtClean="0"/>
              <a:t>15/04/2016</a:t>
            </a:r>
            <a:endParaRPr lang="en-GB" sz="800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70076" y="6356351"/>
            <a:ext cx="3086100" cy="365125"/>
          </a:xfrm>
        </p:spPr>
        <p:txBody>
          <a:bodyPr/>
          <a:lstStyle/>
          <a:p>
            <a:r>
              <a:rPr lang="en-GB" sz="800" dirty="0" err="1" smtClean="0"/>
              <a:t>VftF</a:t>
            </a:r>
            <a:r>
              <a:rPr lang="en-GB" sz="800" dirty="0" smtClean="0"/>
              <a:t> Presentation PA Clean Shipping Copenhagen</a:t>
            </a:r>
            <a:endParaRPr lang="en-GB" sz="800" dirty="0"/>
          </a:p>
        </p:txBody>
      </p:sp>
    </p:spTree>
    <p:extLst>
      <p:ext uri="{BB962C8B-B14F-4D97-AF65-F5344CB8AC3E}">
        <p14:creationId xmlns:p14="http://schemas.microsoft.com/office/powerpoint/2010/main" val="248915981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47766" y="541744"/>
            <a:ext cx="3816762" cy="464210"/>
          </a:xfrm>
        </p:spPr>
        <p:txBody>
          <a:bodyPr>
            <a:noAutofit/>
          </a:bodyPr>
          <a:lstStyle/>
          <a:p>
            <a:pPr algn="r"/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</a:rPr>
              <a:t>- 2050 goals</a:t>
            </a:r>
            <a:endParaRPr 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81638"/>
            <a:ext cx="6384798" cy="1256390"/>
          </a:xfrm>
        </p:spPr>
        <p:txBody>
          <a:bodyPr>
            <a:normAutofit/>
          </a:bodyPr>
          <a:lstStyle/>
          <a:p>
            <a:pPr mar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1800" b="1" dirty="0">
                <a:solidFill>
                  <a:schemeClr val="accent1">
                    <a:lumMod val="50000"/>
                  </a:schemeClr>
                </a:solidFill>
              </a:rPr>
              <a:t>Safer Maritime Transport</a:t>
            </a:r>
          </a:p>
          <a:p>
            <a:pPr mar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1800" dirty="0">
                <a:solidFill>
                  <a:schemeClr val="accent5">
                    <a:lumMod val="50000"/>
                  </a:schemeClr>
                </a:solidFill>
              </a:rPr>
              <a:t>Crew working onboard ships as safe as land-based industrial workers</a:t>
            </a:r>
          </a:p>
          <a:p>
            <a:pPr mar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1800" dirty="0" smtClean="0">
                <a:solidFill>
                  <a:schemeClr val="accent1">
                    <a:lumMod val="50000"/>
                  </a:schemeClr>
                </a:solidFill>
              </a:rPr>
              <a:t>Safety </a:t>
            </a:r>
            <a:r>
              <a:rPr lang="en-US" altLang="en-US" sz="1800" dirty="0">
                <a:solidFill>
                  <a:schemeClr val="accent1">
                    <a:lumMod val="50000"/>
                  </a:schemeClr>
                </a:solidFill>
              </a:rPr>
              <a:t>Target: risk reduction 90%</a:t>
            </a:r>
          </a:p>
          <a:p>
            <a:pPr mar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US" altLang="en-US" sz="1200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US" altLang="en-US" sz="1200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900"/>
              </a:spcBef>
              <a:buNone/>
            </a:pPr>
            <a:endParaRPr lang="en-US" sz="15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3CCED-E832-4513-AF42-F8081747DAD6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143000" y="718751"/>
            <a:ext cx="23468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350" dirty="0">
                <a:latin typeface="Arial" panose="020B0604020202020204" pitchFamily="34" charset="0"/>
              </a:rPr>
              <a:t>  </a:t>
            </a:r>
            <a:endParaRPr lang="en-US" altLang="en-US" sz="7650" dirty="0">
              <a:latin typeface="Arial" panose="020B0604020202020204" pitchFamily="34" charset="0"/>
            </a:endParaRPr>
          </a:p>
        </p:txBody>
      </p:sp>
      <p:pic>
        <p:nvPicPr>
          <p:cNvPr id="7170" name="Picture 2" descr="http://vftf.eu/wp-content/uploads/2016/02/Safer-Maritime-Transport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8282" y="1340267"/>
            <a:ext cx="1476247" cy="902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628649" y="2271269"/>
            <a:ext cx="6804353" cy="1846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350" dirty="0">
                <a:solidFill>
                  <a:srgbClr val="1F4E79"/>
                </a:solidFill>
              </a:rPr>
              <a:t>  </a:t>
            </a:r>
            <a:endParaRPr lang="en-US" altLang="en-US" sz="7650" dirty="0">
              <a:solidFill>
                <a:srgbClr val="1F4E79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b="1" dirty="0" smtClean="0">
                <a:solidFill>
                  <a:srgbClr val="1F4E79"/>
                </a:solidFill>
              </a:rPr>
              <a:t>Cleaner </a:t>
            </a:r>
            <a:r>
              <a:rPr lang="en-US" altLang="en-US" b="1" dirty="0">
                <a:solidFill>
                  <a:srgbClr val="1F4E79"/>
                </a:solidFill>
              </a:rPr>
              <a:t>more Efficient Marine Transport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solidFill>
                  <a:srgbClr val="1F4E79"/>
                </a:solidFill>
              </a:rPr>
              <a:t>Ships that are more fuel efficient, support the blue economy,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solidFill>
                  <a:srgbClr val="1F4E79"/>
                </a:solidFill>
              </a:rPr>
              <a:t>modal transport shift </a:t>
            </a:r>
            <a:endParaRPr lang="en-US" altLang="en-US" dirty="0" smtClean="0">
              <a:solidFill>
                <a:srgbClr val="1F4E79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dirty="0" smtClean="0">
                <a:solidFill>
                  <a:srgbClr val="1F4E79"/>
                </a:solidFill>
              </a:rPr>
              <a:t>ECO </a:t>
            </a:r>
            <a:r>
              <a:rPr lang="en-US" altLang="en-US" dirty="0">
                <a:solidFill>
                  <a:srgbClr val="1F4E79"/>
                </a:solidFill>
              </a:rPr>
              <a:t>Targets: CO</a:t>
            </a:r>
            <a:r>
              <a:rPr lang="en-US" altLang="en-US" baseline="-25000" dirty="0">
                <a:solidFill>
                  <a:srgbClr val="1F4E79"/>
                </a:solidFill>
              </a:rPr>
              <a:t>2</a:t>
            </a:r>
            <a:r>
              <a:rPr lang="en-US" altLang="en-US" dirty="0">
                <a:solidFill>
                  <a:srgbClr val="1F4E79"/>
                </a:solidFill>
              </a:rPr>
              <a:t> emissions reduction 80%, </a:t>
            </a:r>
            <a:r>
              <a:rPr lang="en-US" altLang="en-US" dirty="0" smtClean="0">
                <a:solidFill>
                  <a:srgbClr val="1F4E79"/>
                </a:solidFill>
              </a:rPr>
              <a:t>NOx </a:t>
            </a:r>
            <a:r>
              <a:rPr lang="en-US" altLang="en-US" dirty="0">
                <a:solidFill>
                  <a:srgbClr val="1F4E79"/>
                </a:solidFill>
              </a:rPr>
              <a:t>and </a:t>
            </a:r>
            <a:r>
              <a:rPr lang="en-US" altLang="en-US" dirty="0" err="1">
                <a:solidFill>
                  <a:srgbClr val="1F4E79"/>
                </a:solidFill>
              </a:rPr>
              <a:t>SOx</a:t>
            </a:r>
            <a:r>
              <a:rPr lang="en-US" altLang="en-US" dirty="0">
                <a:solidFill>
                  <a:srgbClr val="1F4E79"/>
                </a:solidFill>
              </a:rPr>
              <a:t> reduction 100%, underwater noise level reduction </a:t>
            </a:r>
            <a:r>
              <a:rPr lang="en-US" altLang="en-US" dirty="0" smtClean="0">
                <a:solidFill>
                  <a:srgbClr val="1F4E79"/>
                </a:solidFill>
              </a:rPr>
              <a:t>10dB. </a:t>
            </a:r>
            <a:endParaRPr lang="en-US" altLang="en-US" dirty="0">
              <a:solidFill>
                <a:srgbClr val="1F4E79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1200" dirty="0">
              <a:solidFill>
                <a:srgbClr val="1F4E79"/>
              </a:solidFill>
            </a:endParaRPr>
          </a:p>
        </p:txBody>
      </p:sp>
      <p:pic>
        <p:nvPicPr>
          <p:cNvPr id="7172" name="Picture 4" descr="http://vftf.eu/wp-content/uploads/2016/02/Clearer-Marine-Transport-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8281" y="2740941"/>
            <a:ext cx="1483927" cy="907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5"/>
          <p:cNvSpPr>
            <a:spLocks noChangeArrowheads="1"/>
          </p:cNvSpPr>
          <p:nvPr/>
        </p:nvSpPr>
        <p:spPr bwMode="auto">
          <a:xfrm rot="10800000" flipV="1">
            <a:off x="628650" y="3852144"/>
            <a:ext cx="6384798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350" dirty="0">
                <a:solidFill>
                  <a:srgbClr val="1F4E79"/>
                </a:solidFill>
              </a:rPr>
              <a:t>  </a:t>
            </a:r>
            <a:endParaRPr lang="en-US" altLang="en-US" sz="1200" dirty="0">
              <a:solidFill>
                <a:srgbClr val="1F4E79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b="1" dirty="0">
                <a:solidFill>
                  <a:srgbClr val="1F4E79"/>
                </a:solidFill>
              </a:rPr>
              <a:t>A Competitive </a:t>
            </a:r>
            <a:r>
              <a:rPr lang="en-US" altLang="en-US" b="1" dirty="0" smtClean="0">
                <a:solidFill>
                  <a:srgbClr val="1F4E79"/>
                </a:solidFill>
              </a:rPr>
              <a:t>Industry that creates new jobs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dirty="0" smtClean="0">
                <a:solidFill>
                  <a:srgbClr val="1F4E79"/>
                </a:solidFill>
              </a:rPr>
              <a:t>Ship </a:t>
            </a:r>
            <a:r>
              <a:rPr lang="en-US" altLang="en-US" dirty="0">
                <a:solidFill>
                  <a:srgbClr val="1F4E79"/>
                </a:solidFill>
              </a:rPr>
              <a:t>design, systems development and production leadership</a:t>
            </a:r>
          </a:p>
          <a:p>
            <a:r>
              <a:rPr lang="en-US" altLang="en-US" dirty="0" smtClean="0">
                <a:solidFill>
                  <a:srgbClr val="1F4E79"/>
                </a:solidFill>
              </a:rPr>
              <a:t>Competitiveness Targets</a:t>
            </a:r>
            <a:r>
              <a:rPr lang="en-US" altLang="en-US" dirty="0">
                <a:solidFill>
                  <a:srgbClr val="1F4E79"/>
                </a:solidFill>
              </a:rPr>
              <a:t>: technology supplier productivity improvement 80%, and ship operating costs reduction 80% </a:t>
            </a:r>
          </a:p>
        </p:txBody>
      </p:sp>
      <p:pic>
        <p:nvPicPr>
          <p:cNvPr id="7174" name="Picture 6" descr="http://vftf.eu/wp-content/uploads/2016/02/New-Jobs-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8281" y="4146313"/>
            <a:ext cx="1476247" cy="994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70076" y="6356351"/>
            <a:ext cx="3086100" cy="365125"/>
          </a:xfrm>
        </p:spPr>
        <p:txBody>
          <a:bodyPr/>
          <a:lstStyle/>
          <a:p>
            <a:r>
              <a:rPr lang="en-GB" sz="800" dirty="0" err="1" smtClean="0"/>
              <a:t>VftF</a:t>
            </a:r>
            <a:r>
              <a:rPr lang="en-GB" sz="800" dirty="0" smtClean="0"/>
              <a:t> Presentation PA Clean Shipping Copenhagen</a:t>
            </a:r>
            <a:endParaRPr lang="en-GB" sz="800" dirty="0"/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r>
              <a:rPr lang="en-GB" sz="800" dirty="0" smtClean="0"/>
              <a:t>15/04/2016</a:t>
            </a:r>
            <a:endParaRPr lang="en-GB" sz="800" dirty="0"/>
          </a:p>
        </p:txBody>
      </p:sp>
    </p:spTree>
    <p:extLst>
      <p:ext uri="{BB962C8B-B14F-4D97-AF65-F5344CB8AC3E}">
        <p14:creationId xmlns:p14="http://schemas.microsoft.com/office/powerpoint/2010/main" val="346606398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8520" y="694657"/>
            <a:ext cx="5906829" cy="382773"/>
          </a:xfrm>
        </p:spPr>
        <p:txBody>
          <a:bodyPr>
            <a:noAutofit/>
          </a:bodyPr>
          <a:lstStyle/>
          <a:p>
            <a:pPr algn="r"/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- research agenda</a:t>
            </a:r>
            <a:endParaRPr lang="en-US" sz="27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2922" y="1542081"/>
            <a:ext cx="8163935" cy="4320003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An extensive </a:t>
            </a: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</a:rPr>
              <a:t>RDI Road Map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setting out  research priorities has been developed by the members  through a number of </a:t>
            </a: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</a:rPr>
              <a:t>topic working groups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. </a:t>
            </a:r>
          </a:p>
          <a:p>
            <a:pPr marL="0" indent="0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This Road Map identifies topics designed to make future ships more efficient, less carbon consuming, safer and meeting the challenges of a fast changing world.</a:t>
            </a:r>
          </a:p>
          <a:p>
            <a:pPr marL="0" indent="0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Research topics include increased onboard automation and remote monitoring systems, increased use of digital technology and data, introduction of new materials and alternative fuels, and novel safety systems. </a:t>
            </a:r>
            <a:endParaRPr lang="en-US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3CCED-E832-4513-AF42-F8081747DAD6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70076" y="6356351"/>
            <a:ext cx="3086100" cy="365125"/>
          </a:xfrm>
        </p:spPr>
        <p:txBody>
          <a:bodyPr/>
          <a:lstStyle/>
          <a:p>
            <a:r>
              <a:rPr lang="en-GB" sz="800" dirty="0" err="1" smtClean="0"/>
              <a:t>VftF</a:t>
            </a:r>
            <a:r>
              <a:rPr lang="en-GB" sz="800" dirty="0" smtClean="0"/>
              <a:t> Presentation PA Clean Shipping Copenhagen</a:t>
            </a:r>
            <a:endParaRPr lang="en-GB" sz="800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r>
              <a:rPr lang="en-GB" sz="800" dirty="0" smtClean="0"/>
              <a:t>15/04/2016</a:t>
            </a:r>
            <a:endParaRPr lang="en-GB" sz="800" dirty="0"/>
          </a:p>
        </p:txBody>
      </p:sp>
    </p:spTree>
    <p:extLst>
      <p:ext uri="{BB962C8B-B14F-4D97-AF65-F5344CB8AC3E}">
        <p14:creationId xmlns:p14="http://schemas.microsoft.com/office/powerpoint/2010/main" val="177832934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8520" y="694657"/>
            <a:ext cx="5906829" cy="382773"/>
          </a:xfrm>
        </p:spPr>
        <p:txBody>
          <a:bodyPr>
            <a:noAutofit/>
          </a:bodyPr>
          <a:lstStyle/>
          <a:p>
            <a:pPr algn="r"/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- research agenda</a:t>
            </a:r>
            <a:endParaRPr lang="en-US" sz="27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2923" y="1542081"/>
            <a:ext cx="7919014" cy="4320003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Vessels for the Future has already provided technical content (through 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its RDI Road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Map) to 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the Commission DG RTD for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future funded research work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programmes</a:t>
            </a:r>
            <a:endParaRPr lang="en-US" sz="20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Its members contribute and gain advantage by:</a:t>
            </a:r>
            <a:endParaRPr lang="en-US" sz="2000" dirty="0">
              <a:solidFill>
                <a:schemeClr val="accent1">
                  <a:lumMod val="50000"/>
                </a:schemeClr>
              </a:solidFill>
            </a:endParaRPr>
          </a:p>
          <a:p>
            <a:pPr marL="266700" indent="-266700">
              <a:lnSpc>
                <a:spcPct val="100000"/>
              </a:lnSpc>
              <a:spcBef>
                <a:spcPts val="1200"/>
              </a:spcBef>
            </a:pP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</a:rPr>
              <a:t>Influencing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public R&amp;D call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text (already evident in recent calls)</a:t>
            </a:r>
          </a:p>
          <a:p>
            <a:pPr marL="266700" indent="-266700">
              <a:lnSpc>
                <a:spcPct val="100000"/>
              </a:lnSpc>
              <a:spcBef>
                <a:spcPts val="1200"/>
              </a:spcBef>
            </a:pP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</a:rPr>
              <a:t>Exploiting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knowledge on public R&amp;D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calls </a:t>
            </a:r>
          </a:p>
          <a:p>
            <a:pPr marL="266700" indent="-266700">
              <a:lnSpc>
                <a:spcPct val="100000"/>
              </a:lnSpc>
              <a:spcBef>
                <a:spcPts val="1200"/>
              </a:spcBef>
            </a:pP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</a:rPr>
              <a:t>Understanding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maritime R&amp;D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priorities</a:t>
            </a:r>
            <a:endParaRPr lang="en-US" sz="2000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An abridged version of the RDI road map has been requested by the Commission for input to the H2020 2018-20 Work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Programme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. </a:t>
            </a:r>
            <a:endParaRPr lang="en-US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3CCED-E832-4513-AF42-F8081747DAD6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70076" y="6356351"/>
            <a:ext cx="3086100" cy="365125"/>
          </a:xfrm>
        </p:spPr>
        <p:txBody>
          <a:bodyPr/>
          <a:lstStyle/>
          <a:p>
            <a:r>
              <a:rPr lang="en-GB" sz="800" dirty="0" err="1" smtClean="0"/>
              <a:t>VftF</a:t>
            </a:r>
            <a:r>
              <a:rPr lang="en-GB" sz="800" dirty="0" smtClean="0"/>
              <a:t> Presentation PA Clean Shipping Copenhagen</a:t>
            </a:r>
            <a:endParaRPr lang="en-GB" sz="800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r>
              <a:rPr lang="en-GB" sz="800" dirty="0" smtClean="0"/>
              <a:t>15/042016</a:t>
            </a:r>
            <a:endParaRPr lang="en-GB" sz="800" dirty="0"/>
          </a:p>
        </p:txBody>
      </p:sp>
    </p:spTree>
    <p:extLst>
      <p:ext uri="{BB962C8B-B14F-4D97-AF65-F5344CB8AC3E}">
        <p14:creationId xmlns:p14="http://schemas.microsoft.com/office/powerpoint/2010/main" val="424781170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8520" y="694657"/>
            <a:ext cx="5906829" cy="382773"/>
          </a:xfrm>
        </p:spPr>
        <p:txBody>
          <a:bodyPr>
            <a:noAutofit/>
          </a:bodyPr>
          <a:lstStyle/>
          <a:p>
            <a:pPr algn="r"/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- research topic headings</a:t>
            </a:r>
            <a:endParaRPr lang="en-US" sz="27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74211" y="1267761"/>
            <a:ext cx="4462582" cy="432000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Energy Management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Hull Water Interaction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Digital Waterborne Transport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Materials Design and Production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Propulsion systems and Fuel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New Vessel Concepts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Safety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Virtual Vessel Demonstrator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3CCED-E832-4513-AF42-F8081747DAD6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70076" y="6356351"/>
            <a:ext cx="3086100" cy="365125"/>
          </a:xfrm>
        </p:spPr>
        <p:txBody>
          <a:bodyPr/>
          <a:lstStyle/>
          <a:p>
            <a:r>
              <a:rPr lang="en-GB" sz="800" dirty="0" err="1" smtClean="0"/>
              <a:t>VftF</a:t>
            </a:r>
            <a:r>
              <a:rPr lang="en-GB" sz="800" dirty="0" smtClean="0"/>
              <a:t> Presentation PA Clean Shipping Copenhagen</a:t>
            </a:r>
            <a:endParaRPr lang="en-GB" sz="800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r>
              <a:rPr lang="en-GB" sz="800" dirty="0" smtClean="0"/>
              <a:t>15/04/2016</a:t>
            </a:r>
            <a:endParaRPr lang="en-GB" sz="800" dirty="0"/>
          </a:p>
        </p:txBody>
      </p:sp>
    </p:spTree>
    <p:extLst>
      <p:ext uri="{BB962C8B-B14F-4D97-AF65-F5344CB8AC3E}">
        <p14:creationId xmlns:p14="http://schemas.microsoft.com/office/powerpoint/2010/main" val="66229656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0" name="think-cell Slide" r:id="rId5" imgW="270" imgH="270" progId="TCLayout.ActiveDocument.1">
                  <p:embed/>
                </p:oleObj>
              </mc:Choice>
              <mc:Fallback>
                <p:oleObj name="think-cell Slide" r:id="rId5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Content Placeholder 15"/>
          <p:cNvGraphicFramePr>
            <a:graphicFrameLocks noGrp="1"/>
          </p:cNvGraphicFramePr>
          <p:nvPr>
            <p:ph idx="1"/>
            <p:extLst/>
          </p:nvPr>
        </p:nvGraphicFramePr>
        <p:xfrm>
          <a:off x="628650" y="1485383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3CCED-E832-4513-AF42-F8081747DAD6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2608520" y="694657"/>
            <a:ext cx="5906829" cy="382773"/>
          </a:xfrm>
        </p:spPr>
        <p:txBody>
          <a:bodyPr>
            <a:normAutofit fontScale="90000"/>
          </a:bodyPr>
          <a:lstStyle/>
          <a:p>
            <a:pPr algn="r"/>
            <a:r>
              <a:rPr lang="en-GB" b="1" dirty="0" smtClean="0">
                <a:solidFill>
                  <a:schemeClr val="accent1">
                    <a:lumMod val="50000"/>
                  </a:schemeClr>
                </a:solidFill>
              </a:rPr>
              <a:t>- </a:t>
            </a:r>
            <a:r>
              <a:rPr lang="en-GB" sz="2700" dirty="0">
                <a:solidFill>
                  <a:schemeClr val="accent1">
                    <a:lumMod val="50000"/>
                  </a:schemeClr>
                </a:solidFill>
              </a:rPr>
              <a:t>t</a:t>
            </a:r>
            <a:r>
              <a:rPr lang="en-GB" sz="2700" dirty="0" smtClean="0">
                <a:solidFill>
                  <a:schemeClr val="accent1">
                    <a:lumMod val="50000"/>
                  </a:schemeClr>
                </a:solidFill>
              </a:rPr>
              <a:t>echnology development targets to 2020</a:t>
            </a:r>
            <a:endParaRPr lang="en-GB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70076" y="6356351"/>
            <a:ext cx="3086100" cy="365125"/>
          </a:xfrm>
        </p:spPr>
        <p:txBody>
          <a:bodyPr/>
          <a:lstStyle/>
          <a:p>
            <a:r>
              <a:rPr lang="en-GB" sz="800" dirty="0" err="1" smtClean="0"/>
              <a:t>VftF</a:t>
            </a:r>
            <a:r>
              <a:rPr lang="en-GB" sz="800" dirty="0" smtClean="0"/>
              <a:t> Presentation PA Clean Shipping Copenhagen</a:t>
            </a:r>
            <a:endParaRPr lang="en-GB" sz="800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r>
              <a:rPr lang="en-GB" sz="800" dirty="0" smtClean="0"/>
              <a:t>15/04/2016</a:t>
            </a:r>
            <a:endParaRPr lang="en-GB" sz="800" dirty="0"/>
          </a:p>
        </p:txBody>
      </p:sp>
    </p:spTree>
    <p:extLst>
      <p:ext uri="{BB962C8B-B14F-4D97-AF65-F5344CB8AC3E}">
        <p14:creationId xmlns:p14="http://schemas.microsoft.com/office/powerpoint/2010/main" val="337259098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1048</TotalTime>
  <Words>867</Words>
  <Application>Microsoft Office PowerPoint</Application>
  <PresentationFormat>Skærmshow (4:3)</PresentationFormat>
  <Paragraphs>131</Paragraphs>
  <Slides>11</Slides>
  <Notes>10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Integrerede OLE-servere</vt:lpstr>
      </vt:variant>
      <vt:variant>
        <vt:i4>1</vt:i4>
      </vt:variant>
      <vt:variant>
        <vt:lpstr>Diastitler</vt:lpstr>
      </vt:variant>
      <vt:variant>
        <vt:i4>11</vt:i4>
      </vt:variant>
    </vt:vector>
  </HeadingPairs>
  <TitlesOfParts>
    <vt:vector size="13" baseType="lpstr">
      <vt:lpstr>Tema di Office</vt:lpstr>
      <vt:lpstr>think-cell Slide</vt:lpstr>
      <vt:lpstr>PowerPoint-præsentation</vt:lpstr>
      <vt:lpstr>- who are we</vt:lpstr>
      <vt:lpstr>- a strong and growing association</vt:lpstr>
      <vt:lpstr>- how we see 2050</vt:lpstr>
      <vt:lpstr>- 2050 goals</vt:lpstr>
      <vt:lpstr>- research agenda</vt:lpstr>
      <vt:lpstr>- research agenda</vt:lpstr>
      <vt:lpstr>- research topic headings</vt:lpstr>
      <vt:lpstr>- technology development targets to 2020</vt:lpstr>
      <vt:lpstr>- in summary</vt:lpstr>
      <vt:lpstr>Thank you for your kind attention.</vt:lpstr>
    </vt:vector>
  </TitlesOfParts>
  <Manager>Knut Oerbeck-Nilssen</Manager>
  <Company>DNV GL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Vessels for the Future</dc:title>
  <dc:subject>European Maritime RDI</dc:subject>
  <dc:creator>Pierre C Sames</dc:creator>
  <cp:keywords>sustainable, growth, maritime, innovation</cp:keywords>
  <dc:description>on behalf of the associaiton</dc:description>
  <cp:lastModifiedBy>Ditte Folke Kikkert Henriksen (SFS)</cp:lastModifiedBy>
  <cp:revision>354</cp:revision>
  <cp:lastPrinted>2016-01-19T10:36:03Z</cp:lastPrinted>
  <dcterms:created xsi:type="dcterms:W3CDTF">2014-05-21T10:45:24Z</dcterms:created>
  <dcterms:modified xsi:type="dcterms:W3CDTF">2016-05-04T14:54:03Z</dcterms:modified>
</cp:coreProperties>
</file>